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88"/>
  </p:notesMasterIdLst>
  <p:sldIdLst>
    <p:sldId id="256" r:id="rId7"/>
    <p:sldId id="257" r:id="rId8"/>
    <p:sldId id="268" r:id="rId9"/>
    <p:sldId id="267" r:id="rId10"/>
    <p:sldId id="269" r:id="rId11"/>
    <p:sldId id="270" r:id="rId12"/>
    <p:sldId id="271" r:id="rId13"/>
    <p:sldId id="272" r:id="rId14"/>
    <p:sldId id="273"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350" r:id="rId35"/>
    <p:sldId id="351" r:id="rId36"/>
    <p:sldId id="352" r:id="rId37"/>
    <p:sldId id="353" r:id="rId38"/>
    <p:sldId id="295" r:id="rId39"/>
    <p:sldId id="296" r:id="rId40"/>
    <p:sldId id="297" r:id="rId41"/>
    <p:sldId id="298" r:id="rId42"/>
    <p:sldId id="299" r:id="rId43"/>
    <p:sldId id="300" r:id="rId44"/>
    <p:sldId id="302" r:id="rId45"/>
    <p:sldId id="303" r:id="rId46"/>
    <p:sldId id="304" r:id="rId47"/>
    <p:sldId id="305" r:id="rId48"/>
    <p:sldId id="306" r:id="rId49"/>
    <p:sldId id="307" r:id="rId50"/>
    <p:sldId id="308" r:id="rId51"/>
    <p:sldId id="310" r:id="rId52"/>
    <p:sldId id="311" r:id="rId53"/>
    <p:sldId id="312" r:id="rId54"/>
    <p:sldId id="313" r:id="rId55"/>
    <p:sldId id="314" r:id="rId56"/>
    <p:sldId id="315" r:id="rId57"/>
    <p:sldId id="316" r:id="rId58"/>
    <p:sldId id="317" r:id="rId59"/>
    <p:sldId id="318" r:id="rId60"/>
    <p:sldId id="320" r:id="rId61"/>
    <p:sldId id="321" r:id="rId62"/>
    <p:sldId id="322" r:id="rId63"/>
    <p:sldId id="324" r:id="rId64"/>
    <p:sldId id="325" r:id="rId65"/>
    <p:sldId id="326" r:id="rId66"/>
    <p:sldId id="327" r:id="rId67"/>
    <p:sldId id="328" r:id="rId68"/>
    <p:sldId id="329" r:id="rId69"/>
    <p:sldId id="330" r:id="rId70"/>
    <p:sldId id="332" r:id="rId71"/>
    <p:sldId id="333" r:id="rId72"/>
    <p:sldId id="334" r:id="rId73"/>
    <p:sldId id="335" r:id="rId74"/>
    <p:sldId id="336" r:id="rId75"/>
    <p:sldId id="337" r:id="rId76"/>
    <p:sldId id="338" r:id="rId77"/>
    <p:sldId id="339" r:id="rId78"/>
    <p:sldId id="340" r:id="rId79"/>
    <p:sldId id="341" r:id="rId80"/>
    <p:sldId id="342" r:id="rId81"/>
    <p:sldId id="344" r:id="rId82"/>
    <p:sldId id="345" r:id="rId83"/>
    <p:sldId id="346" r:id="rId84"/>
    <p:sldId id="347" r:id="rId85"/>
    <p:sldId id="348" r:id="rId86"/>
    <p:sldId id="349" r:id="rId8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6" autoAdjust="0"/>
    <p:restoredTop sz="94727" autoAdjust="0"/>
  </p:normalViewPr>
  <p:slideViewPr>
    <p:cSldViewPr>
      <p:cViewPr varScale="1">
        <p:scale>
          <a:sx n="92" d="100"/>
          <a:sy n="92" d="100"/>
        </p:scale>
        <p:origin x="-432" y="-108"/>
      </p:cViewPr>
      <p:guideLst>
        <p:guide orient="horz" pos="2160"/>
        <p:guide pos="2880"/>
      </p:guideLst>
    </p:cSldViewPr>
  </p:slideViewPr>
  <p:outlineViewPr>
    <p:cViewPr>
      <p:scale>
        <a:sx n="33" d="100"/>
        <a:sy n="33" d="100"/>
      </p:scale>
      <p:origin x="0" y="29472"/>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4" Type="http://schemas.openxmlformats.org/officeDocument/2006/relationships/slideMaster" Target="slideMasters/slideMaster4.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ABB1FE-0E9B-4908-8112-93F4A4804B89}" type="datetimeFigureOut">
              <a:rPr lang="it-IT" smtClean="0"/>
              <a:pPr/>
              <a:t>21/04/2013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60B0C3-A4BC-4E35-963C-00BC27FE1EC3}"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3171736D-AE29-47FF-BD1D-CD7FEFD492D1}" type="slidenum">
              <a:rPr lang="it-IT" smtClean="0"/>
              <a:pPr/>
              <a:t>10</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1C8D84EA-1D91-4C2C-AA9B-96F5A8093536}" type="slidenum">
              <a:rPr lang="it-IT" smtClean="0"/>
              <a:pPr/>
              <a:t>38</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7B654230-5A9F-48E4-B5A0-DFD1858A96CA}" type="slidenum">
              <a:rPr lang="it-IT" smtClean="0"/>
              <a:pPr/>
              <a:t>72</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C289E47-084D-4C5E-B1F1-402D73C51C10}" type="datetimeFigureOut">
              <a:rPr lang="it-IT" smtClean="0"/>
              <a:pPr/>
              <a:t>21/04/2013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D59756B-19DE-4155-AFF2-25FC30616691}" type="slidenum">
              <a:rPr lang="it-IT" smtClean="0"/>
              <a:pPr/>
              <a:t>‹N›</a:t>
            </a:fld>
            <a:endParaRPr lang="it-IT"/>
          </a:p>
        </p:txBody>
      </p:sp>
    </p:spTree>
  </p:cSld>
  <p:clrMapOvr>
    <a:masterClrMapping/>
  </p:clrMapOvr>
  <p:transition advClick="0" advTm="5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C289E47-084D-4C5E-B1F1-402D73C51C10}" type="datetimeFigureOut">
              <a:rPr lang="it-IT" smtClean="0"/>
              <a:pPr/>
              <a:t>21/04/2013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D59756B-19DE-4155-AFF2-25FC30616691}" type="slidenum">
              <a:rPr lang="it-IT" smtClean="0"/>
              <a:pPr/>
              <a:t>‹N›</a:t>
            </a:fld>
            <a:endParaRPr lang="it-IT"/>
          </a:p>
        </p:txBody>
      </p:sp>
    </p:spTree>
  </p:cSld>
  <p:clrMapOvr>
    <a:masterClrMapping/>
  </p:clrMapOvr>
  <p:transition advClick="0" advTm="5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C289E47-084D-4C5E-B1F1-402D73C51C10}" type="datetimeFigureOut">
              <a:rPr lang="it-IT" smtClean="0"/>
              <a:pPr/>
              <a:t>21/04/2013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D59756B-19DE-4155-AFF2-25FC30616691}" type="slidenum">
              <a:rPr lang="it-IT" smtClean="0"/>
              <a:pPr/>
              <a:t>‹N›</a:t>
            </a:fld>
            <a:endParaRPr lang="it-IT"/>
          </a:p>
        </p:txBody>
      </p:sp>
    </p:spTree>
  </p:cSld>
  <p:clrMapOvr>
    <a:masterClrMapping/>
  </p:clrMapOvr>
  <p:transition advClick="0" advTm="500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64DA6C86-8A74-475E-9A13-08787B59E52B}" type="datetimeFigureOut">
              <a:rPr lang="it-IT" smtClean="0"/>
              <a:pPr/>
              <a:t>21/04/2013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5E0C1CA-9CE6-4ECE-9FC3-617DDB34F09F}" type="slidenum">
              <a:rPr lang="it-IT" smtClean="0"/>
              <a:pPr/>
              <a:t>‹N›</a:t>
            </a:fld>
            <a:endParaRPr lang="it-IT"/>
          </a:p>
        </p:txBody>
      </p:sp>
    </p:spTree>
  </p:cSld>
  <p:clrMapOvr>
    <a:masterClrMapping/>
  </p:clrMapOvr>
  <p:transition advClick="0" advTm="500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4DA6C86-8A74-475E-9A13-08787B59E52B}" type="datetimeFigureOut">
              <a:rPr lang="it-IT" smtClean="0"/>
              <a:pPr/>
              <a:t>21/04/2013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5E0C1CA-9CE6-4ECE-9FC3-617DDB34F09F}" type="slidenum">
              <a:rPr lang="it-IT" smtClean="0"/>
              <a:pPr/>
              <a:t>‹N›</a:t>
            </a:fld>
            <a:endParaRPr lang="it-IT"/>
          </a:p>
        </p:txBody>
      </p:sp>
    </p:spTree>
  </p:cSld>
  <p:clrMapOvr>
    <a:masterClrMapping/>
  </p:clrMapOvr>
  <p:transition advClick="0" advTm="500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64DA6C86-8A74-475E-9A13-08787B59E52B}" type="datetimeFigureOut">
              <a:rPr lang="it-IT" smtClean="0"/>
              <a:pPr/>
              <a:t>21/04/2013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5E0C1CA-9CE6-4ECE-9FC3-617DDB34F09F}" type="slidenum">
              <a:rPr lang="it-IT" smtClean="0"/>
              <a:pPr/>
              <a:t>‹N›</a:t>
            </a:fld>
            <a:endParaRPr lang="it-IT"/>
          </a:p>
        </p:txBody>
      </p:sp>
    </p:spTree>
  </p:cSld>
  <p:clrMapOvr>
    <a:masterClrMapping/>
  </p:clrMapOvr>
  <p:transition advClick="0" advTm="500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64DA6C86-8A74-475E-9A13-08787B59E52B}" type="datetimeFigureOut">
              <a:rPr lang="it-IT" smtClean="0"/>
              <a:pPr/>
              <a:t>21/04/2013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5E0C1CA-9CE6-4ECE-9FC3-617DDB34F09F}" type="slidenum">
              <a:rPr lang="it-IT" smtClean="0"/>
              <a:pPr/>
              <a:t>‹N›</a:t>
            </a:fld>
            <a:endParaRPr lang="it-IT"/>
          </a:p>
        </p:txBody>
      </p:sp>
    </p:spTree>
  </p:cSld>
  <p:clrMapOvr>
    <a:masterClrMapping/>
  </p:clrMapOvr>
  <p:transition advClick="0" advTm="500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64DA6C86-8A74-475E-9A13-08787B59E52B}" type="datetimeFigureOut">
              <a:rPr lang="it-IT" smtClean="0"/>
              <a:pPr/>
              <a:t>21/04/2013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5E0C1CA-9CE6-4ECE-9FC3-617DDB34F09F}" type="slidenum">
              <a:rPr lang="it-IT" smtClean="0"/>
              <a:pPr/>
              <a:t>‹N›</a:t>
            </a:fld>
            <a:endParaRPr lang="it-IT"/>
          </a:p>
        </p:txBody>
      </p:sp>
    </p:spTree>
  </p:cSld>
  <p:clrMapOvr>
    <a:masterClrMapping/>
  </p:clrMapOvr>
  <p:transition advClick="0" advTm="500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64DA6C86-8A74-475E-9A13-08787B59E52B}" type="datetimeFigureOut">
              <a:rPr lang="it-IT" smtClean="0"/>
              <a:pPr/>
              <a:t>21/04/2013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5E0C1CA-9CE6-4ECE-9FC3-617DDB34F09F}" type="slidenum">
              <a:rPr lang="it-IT" smtClean="0"/>
              <a:pPr/>
              <a:t>‹N›</a:t>
            </a:fld>
            <a:endParaRPr lang="it-IT"/>
          </a:p>
        </p:txBody>
      </p:sp>
    </p:spTree>
  </p:cSld>
  <p:clrMapOvr>
    <a:masterClrMapping/>
  </p:clrMapOvr>
  <p:transition advClick="0" advTm="500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4DA6C86-8A74-475E-9A13-08787B59E52B}" type="datetimeFigureOut">
              <a:rPr lang="it-IT" smtClean="0"/>
              <a:pPr/>
              <a:t>21/04/2013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5E0C1CA-9CE6-4ECE-9FC3-617DDB34F09F}" type="slidenum">
              <a:rPr lang="it-IT" smtClean="0"/>
              <a:pPr/>
              <a:t>‹N›</a:t>
            </a:fld>
            <a:endParaRPr lang="it-IT"/>
          </a:p>
        </p:txBody>
      </p:sp>
    </p:spTree>
  </p:cSld>
  <p:clrMapOvr>
    <a:masterClrMapping/>
  </p:clrMapOvr>
  <p:transition advClick="0" advTm="500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4DA6C86-8A74-475E-9A13-08787B59E52B}" type="datetimeFigureOut">
              <a:rPr lang="it-IT" smtClean="0"/>
              <a:pPr/>
              <a:t>21/04/2013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5E0C1CA-9CE6-4ECE-9FC3-617DDB34F09F}" type="slidenum">
              <a:rPr lang="it-IT" smtClean="0"/>
              <a:pPr/>
              <a:t>‹N›</a:t>
            </a:fld>
            <a:endParaRPr lang="it-IT"/>
          </a:p>
        </p:txBody>
      </p:sp>
    </p:spTree>
  </p:cSld>
  <p:clrMapOvr>
    <a:masterClrMapping/>
  </p:clrMapOvr>
  <p:transition advClick="0" advTm="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C289E47-084D-4C5E-B1F1-402D73C51C10}" type="datetimeFigureOut">
              <a:rPr lang="it-IT" smtClean="0"/>
              <a:pPr/>
              <a:t>21/04/2013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D59756B-19DE-4155-AFF2-25FC30616691}" type="slidenum">
              <a:rPr lang="it-IT" smtClean="0"/>
              <a:pPr/>
              <a:t>‹N›</a:t>
            </a:fld>
            <a:endParaRPr lang="it-IT"/>
          </a:p>
        </p:txBody>
      </p:sp>
    </p:spTree>
  </p:cSld>
  <p:clrMapOvr>
    <a:masterClrMapping/>
  </p:clrMapOvr>
  <p:transition advClick="0" advTm="500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4DA6C86-8A74-475E-9A13-08787B59E52B}" type="datetimeFigureOut">
              <a:rPr lang="it-IT" smtClean="0"/>
              <a:pPr/>
              <a:t>21/04/2013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5E0C1CA-9CE6-4ECE-9FC3-617DDB34F09F}" type="slidenum">
              <a:rPr lang="it-IT" smtClean="0"/>
              <a:pPr/>
              <a:t>‹N›</a:t>
            </a:fld>
            <a:endParaRPr lang="it-IT"/>
          </a:p>
        </p:txBody>
      </p:sp>
    </p:spTree>
  </p:cSld>
  <p:clrMapOvr>
    <a:masterClrMapping/>
  </p:clrMapOvr>
  <p:transition advClick="0" advTm="500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4DA6C86-8A74-475E-9A13-08787B59E52B}" type="datetimeFigureOut">
              <a:rPr lang="it-IT" smtClean="0"/>
              <a:pPr/>
              <a:t>21/04/2013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5E0C1CA-9CE6-4ECE-9FC3-617DDB34F09F}" type="slidenum">
              <a:rPr lang="it-IT" smtClean="0"/>
              <a:pPr/>
              <a:t>‹N›</a:t>
            </a:fld>
            <a:endParaRPr lang="it-IT"/>
          </a:p>
        </p:txBody>
      </p:sp>
    </p:spTree>
  </p:cSld>
  <p:clrMapOvr>
    <a:masterClrMapping/>
  </p:clrMapOvr>
  <p:transition advClick="0" advTm="500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4DA6C86-8A74-475E-9A13-08787B59E52B}" type="datetimeFigureOut">
              <a:rPr lang="it-IT" smtClean="0"/>
              <a:pPr/>
              <a:t>21/04/2013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5E0C1CA-9CE6-4ECE-9FC3-617DDB34F09F}" type="slidenum">
              <a:rPr lang="it-IT" smtClean="0"/>
              <a:pPr/>
              <a:t>‹N›</a:t>
            </a:fld>
            <a:endParaRPr lang="it-IT"/>
          </a:p>
        </p:txBody>
      </p:sp>
    </p:spTree>
  </p:cSld>
  <p:clrMapOvr>
    <a:masterClrMapping/>
  </p:clrMapOvr>
  <p:transition advClick="0" advTm="500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1F623164-22FA-4993-BCC5-D102E4476295}" type="datetimeFigureOut">
              <a:rPr lang="it-IT" smtClean="0"/>
              <a:pPr/>
              <a:t>21/04/2013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252A518-8EAE-42FF-96AE-DD4D7CB05B46}" type="slidenum">
              <a:rPr lang="it-IT" smtClean="0"/>
              <a:pPr/>
              <a:t>‹N›</a:t>
            </a:fld>
            <a:endParaRPr lang="it-IT"/>
          </a:p>
        </p:txBody>
      </p:sp>
    </p:spTree>
  </p:cSld>
  <p:clrMapOvr>
    <a:masterClrMapping/>
  </p:clrMapOvr>
  <p:transition advClick="0" advTm="500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F623164-22FA-4993-BCC5-D102E4476295}" type="datetimeFigureOut">
              <a:rPr lang="it-IT" smtClean="0"/>
              <a:pPr/>
              <a:t>21/04/2013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252A518-8EAE-42FF-96AE-DD4D7CB05B46}" type="slidenum">
              <a:rPr lang="it-IT" smtClean="0"/>
              <a:pPr/>
              <a:t>‹N›</a:t>
            </a:fld>
            <a:endParaRPr lang="it-IT"/>
          </a:p>
        </p:txBody>
      </p:sp>
    </p:spTree>
  </p:cSld>
  <p:clrMapOvr>
    <a:masterClrMapping/>
  </p:clrMapOvr>
  <p:transition advClick="0" advTm="500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1F623164-22FA-4993-BCC5-D102E4476295}" type="datetimeFigureOut">
              <a:rPr lang="it-IT" smtClean="0"/>
              <a:pPr/>
              <a:t>21/04/2013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252A518-8EAE-42FF-96AE-DD4D7CB05B46}" type="slidenum">
              <a:rPr lang="it-IT" smtClean="0"/>
              <a:pPr/>
              <a:t>‹N›</a:t>
            </a:fld>
            <a:endParaRPr lang="it-IT"/>
          </a:p>
        </p:txBody>
      </p:sp>
    </p:spTree>
  </p:cSld>
  <p:clrMapOvr>
    <a:masterClrMapping/>
  </p:clrMapOvr>
  <p:transition advClick="0" advTm="500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1F623164-22FA-4993-BCC5-D102E4476295}" type="datetimeFigureOut">
              <a:rPr lang="it-IT" smtClean="0"/>
              <a:pPr/>
              <a:t>21/04/2013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252A518-8EAE-42FF-96AE-DD4D7CB05B46}" type="slidenum">
              <a:rPr lang="it-IT" smtClean="0"/>
              <a:pPr/>
              <a:t>‹N›</a:t>
            </a:fld>
            <a:endParaRPr lang="it-IT"/>
          </a:p>
        </p:txBody>
      </p:sp>
    </p:spTree>
  </p:cSld>
  <p:clrMapOvr>
    <a:masterClrMapping/>
  </p:clrMapOvr>
  <p:transition advClick="0" advTm="500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1F623164-22FA-4993-BCC5-D102E4476295}" type="datetimeFigureOut">
              <a:rPr lang="it-IT" smtClean="0"/>
              <a:pPr/>
              <a:t>21/04/2013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5252A518-8EAE-42FF-96AE-DD4D7CB05B46}" type="slidenum">
              <a:rPr lang="it-IT" smtClean="0"/>
              <a:pPr/>
              <a:t>‹N›</a:t>
            </a:fld>
            <a:endParaRPr lang="it-IT"/>
          </a:p>
        </p:txBody>
      </p:sp>
    </p:spTree>
  </p:cSld>
  <p:clrMapOvr>
    <a:masterClrMapping/>
  </p:clrMapOvr>
  <p:transition advClick="0" advTm="500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1F623164-22FA-4993-BCC5-D102E4476295}" type="datetimeFigureOut">
              <a:rPr lang="it-IT" smtClean="0"/>
              <a:pPr/>
              <a:t>21/04/2013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5252A518-8EAE-42FF-96AE-DD4D7CB05B46}" type="slidenum">
              <a:rPr lang="it-IT" smtClean="0"/>
              <a:pPr/>
              <a:t>‹N›</a:t>
            </a:fld>
            <a:endParaRPr lang="it-IT"/>
          </a:p>
        </p:txBody>
      </p:sp>
    </p:spTree>
  </p:cSld>
  <p:clrMapOvr>
    <a:masterClrMapping/>
  </p:clrMapOvr>
  <p:transition advClick="0" advTm="500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F623164-22FA-4993-BCC5-D102E4476295}" type="datetimeFigureOut">
              <a:rPr lang="it-IT" smtClean="0"/>
              <a:pPr/>
              <a:t>21/04/2013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5252A518-8EAE-42FF-96AE-DD4D7CB05B46}" type="slidenum">
              <a:rPr lang="it-IT" smtClean="0"/>
              <a:pPr/>
              <a:t>‹N›</a:t>
            </a:fld>
            <a:endParaRPr lang="it-IT"/>
          </a:p>
        </p:txBody>
      </p:sp>
    </p:spTree>
  </p:cSld>
  <p:clrMapOvr>
    <a:masterClrMapping/>
  </p:clrMapOvr>
  <p:transition advClick="0" advTm="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CC289E47-084D-4C5E-B1F1-402D73C51C10}" type="datetimeFigureOut">
              <a:rPr lang="it-IT" smtClean="0"/>
              <a:pPr/>
              <a:t>21/04/2013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D59756B-19DE-4155-AFF2-25FC30616691}" type="slidenum">
              <a:rPr lang="it-IT" smtClean="0"/>
              <a:pPr/>
              <a:t>‹N›</a:t>
            </a:fld>
            <a:endParaRPr lang="it-IT"/>
          </a:p>
        </p:txBody>
      </p:sp>
    </p:spTree>
  </p:cSld>
  <p:clrMapOvr>
    <a:masterClrMapping/>
  </p:clrMapOvr>
  <p:transition advClick="0" advTm="500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F623164-22FA-4993-BCC5-D102E4476295}" type="datetimeFigureOut">
              <a:rPr lang="it-IT" smtClean="0"/>
              <a:pPr/>
              <a:t>21/04/2013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252A518-8EAE-42FF-96AE-DD4D7CB05B46}" type="slidenum">
              <a:rPr lang="it-IT" smtClean="0"/>
              <a:pPr/>
              <a:t>‹N›</a:t>
            </a:fld>
            <a:endParaRPr lang="it-IT"/>
          </a:p>
        </p:txBody>
      </p:sp>
    </p:spTree>
  </p:cSld>
  <p:clrMapOvr>
    <a:masterClrMapping/>
  </p:clrMapOvr>
  <p:transition advClick="0" advTm="500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1F623164-22FA-4993-BCC5-D102E4476295}" type="datetimeFigureOut">
              <a:rPr lang="it-IT" smtClean="0"/>
              <a:pPr/>
              <a:t>21/04/2013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252A518-8EAE-42FF-96AE-DD4D7CB05B46}" type="slidenum">
              <a:rPr lang="it-IT" smtClean="0"/>
              <a:pPr/>
              <a:t>‹N›</a:t>
            </a:fld>
            <a:endParaRPr lang="it-IT"/>
          </a:p>
        </p:txBody>
      </p:sp>
    </p:spTree>
  </p:cSld>
  <p:clrMapOvr>
    <a:masterClrMapping/>
  </p:clrMapOvr>
  <p:transition advClick="0" advTm="500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F623164-22FA-4993-BCC5-D102E4476295}" type="datetimeFigureOut">
              <a:rPr lang="it-IT" smtClean="0"/>
              <a:pPr/>
              <a:t>21/04/2013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252A518-8EAE-42FF-96AE-DD4D7CB05B46}" type="slidenum">
              <a:rPr lang="it-IT" smtClean="0"/>
              <a:pPr/>
              <a:t>‹N›</a:t>
            </a:fld>
            <a:endParaRPr lang="it-IT"/>
          </a:p>
        </p:txBody>
      </p:sp>
    </p:spTree>
  </p:cSld>
  <p:clrMapOvr>
    <a:masterClrMapping/>
  </p:clrMapOvr>
  <p:transition advClick="0" advTm="500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F623164-22FA-4993-BCC5-D102E4476295}" type="datetimeFigureOut">
              <a:rPr lang="it-IT" smtClean="0"/>
              <a:pPr/>
              <a:t>21/04/2013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252A518-8EAE-42FF-96AE-DD4D7CB05B46}" type="slidenum">
              <a:rPr lang="it-IT" smtClean="0"/>
              <a:pPr/>
              <a:t>‹N›</a:t>
            </a:fld>
            <a:endParaRPr lang="it-IT"/>
          </a:p>
        </p:txBody>
      </p:sp>
    </p:spTree>
  </p:cSld>
  <p:clrMapOvr>
    <a:masterClrMapping/>
  </p:clrMapOvr>
  <p:transition advClick="0" advTm="500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8" name="Titolo 7"/>
          <p:cNvSpPr>
            <a:spLocks noGrp="1"/>
          </p:cNvSpPr>
          <p:nvPr>
            <p:ph type="ctrTitle"/>
          </p:nvPr>
        </p:nvSpPr>
        <p:spPr>
          <a:xfrm>
            <a:off x="2286000" y="3124200"/>
            <a:ext cx="6172200" cy="1894362"/>
          </a:xfrm>
        </p:spPr>
        <p:txBody>
          <a:bodyPr/>
          <a:lstStyle>
            <a:lvl1pPr>
              <a:defRPr b="1"/>
            </a:lvl1pPr>
          </a:lstStyle>
          <a:p>
            <a:r>
              <a:rPr kumimoji="0" lang="it-IT" smtClean="0"/>
              <a:t>Fare clic per modificare lo stile del titolo</a:t>
            </a:r>
            <a:endParaRPr kumimoji="0" lang="en-US"/>
          </a:p>
        </p:txBody>
      </p:sp>
      <p:sp>
        <p:nvSpPr>
          <p:cNvPr id="9" name="Sottotitolo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28" name="Segnaposto data 27"/>
          <p:cNvSpPr>
            <a:spLocks noGrp="1"/>
          </p:cNvSpPr>
          <p:nvPr>
            <p:ph type="dt" sz="half" idx="10"/>
          </p:nvPr>
        </p:nvSpPr>
        <p:spPr bwMode="auto">
          <a:xfrm rot="5400000">
            <a:off x="7764621" y="1174097"/>
            <a:ext cx="2286000" cy="381000"/>
          </a:xfrm>
        </p:spPr>
        <p:txBody>
          <a:bodyPr/>
          <a:lstStyle/>
          <a:p>
            <a:fld id="{211D2001-ECE6-48DA-9DCC-BBF61C35F611}" type="datetimeFigureOut">
              <a:rPr lang="it-IT" smtClean="0"/>
              <a:pPr/>
              <a:t>21/04/2013</a:t>
            </a:fld>
            <a:endParaRPr lang="it-IT"/>
          </a:p>
        </p:txBody>
      </p:sp>
      <p:sp>
        <p:nvSpPr>
          <p:cNvPr id="17" name="Segnaposto piè di pagina 16"/>
          <p:cNvSpPr>
            <a:spLocks noGrp="1"/>
          </p:cNvSpPr>
          <p:nvPr>
            <p:ph type="ftr" sz="quarter" idx="11"/>
          </p:nvPr>
        </p:nvSpPr>
        <p:spPr bwMode="auto">
          <a:xfrm rot="5400000">
            <a:off x="7077269" y="4181669"/>
            <a:ext cx="3657600" cy="384048"/>
          </a:xfrm>
        </p:spPr>
        <p:txBody>
          <a:bodyPr/>
          <a:lstStyle/>
          <a:p>
            <a:endParaRPr lang="it-IT"/>
          </a:p>
        </p:txBody>
      </p:sp>
      <p:sp>
        <p:nvSpPr>
          <p:cNvPr id="10" name="Rettangolo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ttangolo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ttangolo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ttangolo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ttore 1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Connettore 1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Connettore 1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ttore 1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ttore 1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Connettore 1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ttangolo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egnaposto numero diapositiva 28"/>
          <p:cNvSpPr>
            <a:spLocks noGrp="1"/>
          </p:cNvSpPr>
          <p:nvPr>
            <p:ph type="sldNum" sz="quarter" idx="12"/>
          </p:nvPr>
        </p:nvSpPr>
        <p:spPr bwMode="auto">
          <a:xfrm>
            <a:off x="1325544" y="4928702"/>
            <a:ext cx="609600" cy="517524"/>
          </a:xfrm>
        </p:spPr>
        <p:txBody>
          <a:bodyPr/>
          <a:lstStyle/>
          <a:p>
            <a:fld id="{60D22832-F607-4978-A855-03BB9D64AF3F}" type="slidenum">
              <a:rPr lang="it-IT" smtClean="0"/>
              <a:pPr/>
              <a:t>‹N›</a:t>
            </a:fld>
            <a:endParaRPr lang="it-IT"/>
          </a:p>
        </p:txBody>
      </p:sp>
    </p:spTree>
  </p:cSld>
  <p:clrMapOvr>
    <a:overrideClrMapping bg1="lt1" tx1="dk1" bg2="lt2" tx2="dk2" accent1="accent1" accent2="accent2" accent3="accent3" accent4="accent4" accent5="accent5" accent6="accent6" hlink="hlink" folHlink="folHlink"/>
  </p:clrMapOvr>
  <p:transition advClick="0" advTm="500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8" name="Segnaposto contenuto 7"/>
          <p:cNvSpPr>
            <a:spLocks noGrp="1"/>
          </p:cNvSpPr>
          <p:nvPr>
            <p:ph sz="quarter" idx="1"/>
          </p:nvPr>
        </p:nvSpPr>
        <p:spPr>
          <a:xfrm>
            <a:off x="457200" y="1600200"/>
            <a:ext cx="7467600" cy="4873752"/>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4"/>
          </p:nvPr>
        </p:nvSpPr>
        <p:spPr/>
        <p:txBody>
          <a:bodyPr rtlCol="0"/>
          <a:lstStyle/>
          <a:p>
            <a:fld id="{211D2001-ECE6-48DA-9DCC-BBF61C35F611}" type="datetimeFigureOut">
              <a:rPr lang="it-IT" smtClean="0"/>
              <a:pPr/>
              <a:t>21/04/2013</a:t>
            </a:fld>
            <a:endParaRPr lang="it-IT"/>
          </a:p>
        </p:txBody>
      </p:sp>
      <p:sp>
        <p:nvSpPr>
          <p:cNvPr id="9" name="Segnaposto numero diapositiva 8"/>
          <p:cNvSpPr>
            <a:spLocks noGrp="1"/>
          </p:cNvSpPr>
          <p:nvPr>
            <p:ph type="sldNum" sz="quarter" idx="15"/>
          </p:nvPr>
        </p:nvSpPr>
        <p:spPr/>
        <p:txBody>
          <a:bodyPr rtlCol="0"/>
          <a:lstStyle/>
          <a:p>
            <a:fld id="{60D22832-F607-4978-A855-03BB9D64AF3F}" type="slidenum">
              <a:rPr lang="it-IT" smtClean="0"/>
              <a:pPr/>
              <a:t>‹N›</a:t>
            </a:fld>
            <a:endParaRPr lang="it-IT"/>
          </a:p>
        </p:txBody>
      </p:sp>
      <p:sp>
        <p:nvSpPr>
          <p:cNvPr id="10" name="Segnaposto piè di pagina 9"/>
          <p:cNvSpPr>
            <a:spLocks noGrp="1"/>
          </p:cNvSpPr>
          <p:nvPr>
            <p:ph type="ftr" sz="quarter" idx="16"/>
          </p:nvPr>
        </p:nvSpPr>
        <p:spPr/>
        <p:txBody>
          <a:bodyPr rtlCol="0"/>
          <a:lstStyle/>
          <a:p>
            <a:endParaRPr lang="it-IT"/>
          </a:p>
        </p:txBody>
      </p:sp>
    </p:spTree>
  </p:cSld>
  <p:clrMapOvr>
    <a:masterClrMapping/>
  </p:clrMapOvr>
  <p:transition advClick="0" advTm="500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2286000" y="2895600"/>
            <a:ext cx="6172200" cy="2053590"/>
          </a:xfrm>
        </p:spPr>
        <p:txBody>
          <a:bodyPr/>
          <a:lstStyle>
            <a:lvl1pPr algn="l">
              <a:buNone/>
              <a:defRPr sz="3000" b="1" cap="small" baseline="0"/>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bwMode="auto">
          <a:xfrm rot="5400000">
            <a:off x="7763256" y="1170432"/>
            <a:ext cx="2286000" cy="381000"/>
          </a:xfrm>
        </p:spPr>
        <p:txBody>
          <a:bodyPr/>
          <a:lstStyle/>
          <a:p>
            <a:fld id="{211D2001-ECE6-48DA-9DCC-BBF61C35F611}" type="datetimeFigureOut">
              <a:rPr lang="it-IT" smtClean="0"/>
              <a:pPr/>
              <a:t>21/04/2013</a:t>
            </a:fld>
            <a:endParaRPr lang="it-IT"/>
          </a:p>
        </p:txBody>
      </p:sp>
      <p:sp>
        <p:nvSpPr>
          <p:cNvPr id="5" name="Segnaposto piè di pagina 4"/>
          <p:cNvSpPr>
            <a:spLocks noGrp="1"/>
          </p:cNvSpPr>
          <p:nvPr>
            <p:ph type="ftr" sz="quarter" idx="11"/>
          </p:nvPr>
        </p:nvSpPr>
        <p:spPr bwMode="auto">
          <a:xfrm rot="5400000">
            <a:off x="7077456" y="4178808"/>
            <a:ext cx="3657600" cy="384048"/>
          </a:xfrm>
        </p:spPr>
        <p:txBody>
          <a:bodyPr/>
          <a:lstStyle/>
          <a:p>
            <a:endParaRPr lang="it-IT"/>
          </a:p>
        </p:txBody>
      </p:sp>
      <p:sp>
        <p:nvSpPr>
          <p:cNvPr id="9" name="Rettangolo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ttangolo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ttangolo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ttangolo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ttore 1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Connettore 1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ttore 1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ttore 1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Connettore 1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ttangolo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Connettore 1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egnaposto numero diapositiva 5"/>
          <p:cNvSpPr>
            <a:spLocks noGrp="1"/>
          </p:cNvSpPr>
          <p:nvPr>
            <p:ph type="sldNum" sz="quarter" idx="12"/>
          </p:nvPr>
        </p:nvSpPr>
        <p:spPr bwMode="auto">
          <a:xfrm>
            <a:off x="1340616" y="4928702"/>
            <a:ext cx="609600" cy="517524"/>
          </a:xfrm>
        </p:spPr>
        <p:txBody>
          <a:bodyPr/>
          <a:lstStyle/>
          <a:p>
            <a:fld id="{60D22832-F607-4978-A855-03BB9D64AF3F}" type="slidenum">
              <a:rPr lang="it-IT" smtClean="0"/>
              <a:pPr/>
              <a:t>‹N›</a:t>
            </a:fld>
            <a:endParaRPr lang="it-IT"/>
          </a:p>
        </p:txBody>
      </p:sp>
    </p:spTree>
  </p:cSld>
  <p:clrMapOvr>
    <a:overrideClrMapping bg1="dk1" tx1="lt1" bg2="dk2" tx2="lt2" accent1="accent1" accent2="accent2" accent3="accent3" accent4="accent4" accent5="accent5" accent6="accent6" hlink="hlink" folHlink="folHlink"/>
  </p:clrMapOvr>
  <p:transition advClick="0" advTm="500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5" name="Segnaposto data 4"/>
          <p:cNvSpPr>
            <a:spLocks noGrp="1"/>
          </p:cNvSpPr>
          <p:nvPr>
            <p:ph type="dt" sz="half" idx="10"/>
          </p:nvPr>
        </p:nvSpPr>
        <p:spPr/>
        <p:txBody>
          <a:bodyPr/>
          <a:lstStyle/>
          <a:p>
            <a:fld id="{211D2001-ECE6-48DA-9DCC-BBF61C35F611}" type="datetimeFigureOut">
              <a:rPr lang="it-IT" smtClean="0"/>
              <a:pPr/>
              <a:t>21/04/2013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0D22832-F607-4978-A855-03BB9D64AF3F}" type="slidenum">
              <a:rPr lang="it-IT" smtClean="0"/>
              <a:pPr/>
              <a:t>‹N›</a:t>
            </a:fld>
            <a:endParaRPr lang="it-IT"/>
          </a:p>
        </p:txBody>
      </p:sp>
      <p:sp>
        <p:nvSpPr>
          <p:cNvPr id="9" name="Segnaposto contenuto 8"/>
          <p:cNvSpPr>
            <a:spLocks noGrp="1"/>
          </p:cNvSpPr>
          <p:nvPr>
            <p:ph sz="quarter" idx="1"/>
          </p:nvPr>
        </p:nvSpPr>
        <p:spPr>
          <a:xfrm>
            <a:off x="457200" y="1600200"/>
            <a:ext cx="3657600"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1" name="Segnaposto contenuto 10"/>
          <p:cNvSpPr>
            <a:spLocks noGrp="1"/>
          </p:cNvSpPr>
          <p:nvPr>
            <p:ph sz="quarter" idx="2"/>
          </p:nvPr>
        </p:nvSpPr>
        <p:spPr>
          <a:xfrm>
            <a:off x="4270248" y="1600200"/>
            <a:ext cx="3657600"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Tree>
  </p:cSld>
  <p:clrMapOvr>
    <a:masterClrMapping/>
  </p:clrMapOvr>
  <p:transition advClick="0" advTm="500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7543800" cy="1143000"/>
          </a:xfrm>
        </p:spPr>
        <p:txBody>
          <a:bodyPr anchor="b"/>
          <a:lstStyle>
            <a:lvl1pPr>
              <a:defRPr/>
            </a:lvl1pPr>
          </a:lstStyle>
          <a:p>
            <a:r>
              <a:rPr kumimoji="0" lang="it-IT" smtClean="0"/>
              <a:t>Fare clic per modificare lo stile del titolo</a:t>
            </a:r>
            <a:endParaRPr kumimoji="0" lang="en-US"/>
          </a:p>
        </p:txBody>
      </p:sp>
      <p:sp>
        <p:nvSpPr>
          <p:cNvPr id="7" name="Segnaposto data 6"/>
          <p:cNvSpPr>
            <a:spLocks noGrp="1"/>
          </p:cNvSpPr>
          <p:nvPr>
            <p:ph type="dt" sz="half" idx="10"/>
          </p:nvPr>
        </p:nvSpPr>
        <p:spPr/>
        <p:txBody>
          <a:bodyPr/>
          <a:lstStyle/>
          <a:p>
            <a:fld id="{211D2001-ECE6-48DA-9DCC-BBF61C35F611}" type="datetimeFigureOut">
              <a:rPr lang="it-IT" smtClean="0"/>
              <a:pPr/>
              <a:t>21/04/2013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0D22832-F607-4978-A855-03BB9D64AF3F}" type="slidenum">
              <a:rPr lang="it-IT" smtClean="0"/>
              <a:pPr/>
              <a:t>‹N›</a:t>
            </a:fld>
            <a:endParaRPr lang="it-IT"/>
          </a:p>
        </p:txBody>
      </p:sp>
      <p:sp>
        <p:nvSpPr>
          <p:cNvPr id="11" name="Segnaposto contenuto 10"/>
          <p:cNvSpPr>
            <a:spLocks noGrp="1"/>
          </p:cNvSpPr>
          <p:nvPr>
            <p:ph sz="quarter" idx="2"/>
          </p:nvPr>
        </p:nvSpPr>
        <p:spPr>
          <a:xfrm>
            <a:off x="457200" y="2362200"/>
            <a:ext cx="3657600" cy="38862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quarter" idx="4"/>
          </p:nvPr>
        </p:nvSpPr>
        <p:spPr>
          <a:xfrm>
            <a:off x="4371975" y="2362200"/>
            <a:ext cx="3657600" cy="38862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2" name="Segnaposto testo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it-IT" smtClean="0"/>
              <a:t>Fare clic per modificare stili del testo dello schema</a:t>
            </a:r>
          </a:p>
        </p:txBody>
      </p:sp>
      <p:sp>
        <p:nvSpPr>
          <p:cNvPr id="14" name="Segnaposto testo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it-IT" smtClean="0"/>
              <a:t>Fare clic per modificare stili del testo dello schema</a:t>
            </a:r>
          </a:p>
        </p:txBody>
      </p:sp>
    </p:spTree>
  </p:cSld>
  <p:clrMapOvr>
    <a:masterClrMapping/>
  </p:clrMapOvr>
  <p:transition advClick="0" advTm="500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6" name="Segnaposto data 5"/>
          <p:cNvSpPr>
            <a:spLocks noGrp="1"/>
          </p:cNvSpPr>
          <p:nvPr>
            <p:ph type="dt" sz="half" idx="10"/>
          </p:nvPr>
        </p:nvSpPr>
        <p:spPr/>
        <p:txBody>
          <a:bodyPr rtlCol="0"/>
          <a:lstStyle/>
          <a:p>
            <a:fld id="{211D2001-ECE6-48DA-9DCC-BBF61C35F611}" type="datetimeFigureOut">
              <a:rPr lang="it-IT" smtClean="0"/>
              <a:pPr/>
              <a:t>21/04/2013</a:t>
            </a:fld>
            <a:endParaRPr lang="it-IT"/>
          </a:p>
        </p:txBody>
      </p:sp>
      <p:sp>
        <p:nvSpPr>
          <p:cNvPr id="7" name="Segnaposto numero diapositiva 6"/>
          <p:cNvSpPr>
            <a:spLocks noGrp="1"/>
          </p:cNvSpPr>
          <p:nvPr>
            <p:ph type="sldNum" sz="quarter" idx="11"/>
          </p:nvPr>
        </p:nvSpPr>
        <p:spPr/>
        <p:txBody>
          <a:bodyPr rtlCol="0"/>
          <a:lstStyle/>
          <a:p>
            <a:fld id="{60D22832-F607-4978-A855-03BB9D64AF3F}" type="slidenum">
              <a:rPr lang="it-IT" smtClean="0"/>
              <a:pPr/>
              <a:t>‹N›</a:t>
            </a:fld>
            <a:endParaRPr lang="it-IT"/>
          </a:p>
        </p:txBody>
      </p:sp>
      <p:sp>
        <p:nvSpPr>
          <p:cNvPr id="8" name="Segnaposto piè di pagina 7"/>
          <p:cNvSpPr>
            <a:spLocks noGrp="1"/>
          </p:cNvSpPr>
          <p:nvPr>
            <p:ph type="ftr" sz="quarter" idx="12"/>
          </p:nvPr>
        </p:nvSpPr>
        <p:spPr/>
        <p:txBody>
          <a:bodyPr rtlCol="0"/>
          <a:lstStyle/>
          <a:p>
            <a:endParaRPr lang="it-IT"/>
          </a:p>
        </p:txBody>
      </p:sp>
    </p:spTree>
  </p:cSld>
  <p:clrMapOvr>
    <a:masterClrMapping/>
  </p:clrMapOvr>
  <p:transition advClick="0" advTm="5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C289E47-084D-4C5E-B1F1-402D73C51C10}" type="datetimeFigureOut">
              <a:rPr lang="it-IT" smtClean="0"/>
              <a:pPr/>
              <a:t>21/04/2013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D59756B-19DE-4155-AFF2-25FC30616691}" type="slidenum">
              <a:rPr lang="it-IT" smtClean="0"/>
              <a:pPr/>
              <a:t>‹N›</a:t>
            </a:fld>
            <a:endParaRPr lang="it-IT"/>
          </a:p>
        </p:txBody>
      </p:sp>
    </p:spTree>
  </p:cSld>
  <p:clrMapOvr>
    <a:masterClrMapping/>
  </p:clrMapOvr>
  <p:transition advClick="0" advTm="500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11D2001-ECE6-48DA-9DCC-BBF61C35F611}" type="datetimeFigureOut">
              <a:rPr lang="it-IT" smtClean="0"/>
              <a:pPr/>
              <a:t>21/04/2013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0D22832-F607-4978-A855-03BB9D64AF3F}" type="slidenum">
              <a:rPr lang="it-IT" smtClean="0"/>
              <a:pPr/>
              <a:t>‹N›</a:t>
            </a:fld>
            <a:endParaRPr lang="it-IT"/>
          </a:p>
        </p:txBody>
      </p:sp>
    </p:spTree>
  </p:cSld>
  <p:clrMapOvr>
    <a:masterClrMapping/>
  </p:clrMapOvr>
  <p:transition advClick="0" advTm="500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Connettore 1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olo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8" name="Connettore 1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Connettore 1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Connettore 1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ttangolo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ttore 1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Segnaposto contenuto 17"/>
          <p:cNvSpPr>
            <a:spLocks noGrp="1"/>
          </p:cNvSpPr>
          <p:nvPr>
            <p:ph sz="quarter" idx="1"/>
          </p:nvPr>
        </p:nvSpPr>
        <p:spPr>
          <a:xfrm>
            <a:off x="304800" y="274320"/>
            <a:ext cx="5638800" cy="6327648"/>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1" name="Segnaposto data 20"/>
          <p:cNvSpPr>
            <a:spLocks noGrp="1"/>
          </p:cNvSpPr>
          <p:nvPr>
            <p:ph type="dt" sz="half" idx="14"/>
          </p:nvPr>
        </p:nvSpPr>
        <p:spPr/>
        <p:txBody>
          <a:bodyPr rtlCol="0"/>
          <a:lstStyle/>
          <a:p>
            <a:fld id="{211D2001-ECE6-48DA-9DCC-BBF61C35F611}" type="datetimeFigureOut">
              <a:rPr lang="it-IT" smtClean="0"/>
              <a:pPr/>
              <a:t>21/04/2013</a:t>
            </a:fld>
            <a:endParaRPr lang="it-IT"/>
          </a:p>
        </p:txBody>
      </p:sp>
      <p:sp>
        <p:nvSpPr>
          <p:cNvPr id="22" name="Segnaposto numero diapositiva 21"/>
          <p:cNvSpPr>
            <a:spLocks noGrp="1"/>
          </p:cNvSpPr>
          <p:nvPr>
            <p:ph type="sldNum" sz="quarter" idx="15"/>
          </p:nvPr>
        </p:nvSpPr>
        <p:spPr/>
        <p:txBody>
          <a:bodyPr rtlCol="0"/>
          <a:lstStyle/>
          <a:p>
            <a:fld id="{60D22832-F607-4978-A855-03BB9D64AF3F}" type="slidenum">
              <a:rPr lang="it-IT" smtClean="0"/>
              <a:pPr/>
              <a:t>‹N›</a:t>
            </a:fld>
            <a:endParaRPr lang="it-IT"/>
          </a:p>
        </p:txBody>
      </p:sp>
      <p:sp>
        <p:nvSpPr>
          <p:cNvPr id="23" name="Segnaposto piè di pagina 22"/>
          <p:cNvSpPr>
            <a:spLocks noGrp="1"/>
          </p:cNvSpPr>
          <p:nvPr>
            <p:ph type="ftr" sz="quarter" idx="16"/>
          </p:nvPr>
        </p:nvSpPr>
        <p:spPr/>
        <p:txBody>
          <a:bodyPr rtlCol="0"/>
          <a:lstStyle/>
          <a:p>
            <a:endParaRPr lang="it-IT"/>
          </a:p>
        </p:txBody>
      </p:sp>
    </p:spTree>
  </p:cSld>
  <p:clrMapOvr>
    <a:overrideClrMapping bg1="lt1" tx1="dk1" bg2="lt2" tx2="dk2" accent1="accent1" accent2="accent2" accent3="accent3" accent4="accent4" accent5="accent5" accent6="accent6" hlink="hlink" folHlink="folHlink"/>
  </p:clrMapOvr>
  <p:transition advClick="0" advTm="500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Connettore 1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olo 1"/>
          <p:cNvSpPr>
            <a:spLocks noGrp="1"/>
          </p:cNvSpPr>
          <p:nvPr>
            <p:ph type="title"/>
          </p:nvPr>
        </p:nvSpPr>
        <p:spPr>
          <a:xfrm rot="5400000">
            <a:off x="3350133" y="3200400"/>
            <a:ext cx="6309360" cy="457200"/>
          </a:xfrm>
        </p:spPr>
        <p:txBody>
          <a:bodyPr anchor="b"/>
          <a:lstStyle>
            <a:lvl1pPr algn="l">
              <a:buNone/>
              <a:defRPr sz="2000" b="1"/>
            </a:lvl1pPr>
          </a:lstStyle>
          <a:p>
            <a:r>
              <a:rPr kumimoji="0" lang="it-IT" smtClean="0"/>
              <a:t>Fare clic per modificare lo stile del titolo</a:t>
            </a:r>
            <a:endParaRPr kumimoji="0" lang="en-US"/>
          </a:p>
        </p:txBody>
      </p:sp>
      <p:sp>
        <p:nvSpPr>
          <p:cNvPr id="3" name="Segnaposto immagin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it-IT" smtClean="0"/>
              <a:t>Fare clic sull'icona per inserire un'immagine</a:t>
            </a:r>
            <a:endParaRPr kumimoji="0" lang="en-US" dirty="0"/>
          </a:p>
        </p:txBody>
      </p:sp>
      <p:sp>
        <p:nvSpPr>
          <p:cNvPr id="4" name="Segnaposto testo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
        <p:nvSpPr>
          <p:cNvPr id="10" name="Connettore 1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ttangolo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nettore 1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Connettore 1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Connettore 1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Segnaposto data 16"/>
          <p:cNvSpPr>
            <a:spLocks noGrp="1"/>
          </p:cNvSpPr>
          <p:nvPr>
            <p:ph type="dt" sz="half" idx="10"/>
          </p:nvPr>
        </p:nvSpPr>
        <p:spPr/>
        <p:txBody>
          <a:bodyPr rtlCol="0"/>
          <a:lstStyle/>
          <a:p>
            <a:fld id="{211D2001-ECE6-48DA-9DCC-BBF61C35F611}" type="datetimeFigureOut">
              <a:rPr lang="it-IT" smtClean="0"/>
              <a:pPr/>
              <a:t>21/04/2013</a:t>
            </a:fld>
            <a:endParaRPr lang="it-IT"/>
          </a:p>
        </p:txBody>
      </p:sp>
      <p:sp>
        <p:nvSpPr>
          <p:cNvPr id="18" name="Segnaposto numero diapositiva 17"/>
          <p:cNvSpPr>
            <a:spLocks noGrp="1"/>
          </p:cNvSpPr>
          <p:nvPr>
            <p:ph type="sldNum" sz="quarter" idx="11"/>
          </p:nvPr>
        </p:nvSpPr>
        <p:spPr/>
        <p:txBody>
          <a:bodyPr rtlCol="0"/>
          <a:lstStyle/>
          <a:p>
            <a:fld id="{60D22832-F607-4978-A855-03BB9D64AF3F}" type="slidenum">
              <a:rPr lang="it-IT" smtClean="0"/>
              <a:pPr/>
              <a:t>‹N›</a:t>
            </a:fld>
            <a:endParaRPr lang="it-IT"/>
          </a:p>
        </p:txBody>
      </p:sp>
      <p:sp>
        <p:nvSpPr>
          <p:cNvPr id="21" name="Segnaposto piè di pagina 20"/>
          <p:cNvSpPr>
            <a:spLocks noGrp="1"/>
          </p:cNvSpPr>
          <p:nvPr>
            <p:ph type="ftr" sz="quarter" idx="12"/>
          </p:nvPr>
        </p:nvSpPr>
        <p:spPr/>
        <p:txBody>
          <a:bodyPr rtlCol="0"/>
          <a:lstStyle/>
          <a:p>
            <a:endParaRPr lang="it-IT"/>
          </a:p>
        </p:txBody>
      </p:sp>
    </p:spTree>
  </p:cSld>
  <p:clrMapOvr>
    <a:masterClrMapping/>
  </p:clrMapOvr>
  <p:transition advClick="0" advTm="500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211D2001-ECE6-48DA-9DCC-BBF61C35F611}" type="datetimeFigureOut">
              <a:rPr lang="it-IT" smtClean="0"/>
              <a:pPr/>
              <a:t>21/04/2013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0D22832-F607-4978-A855-03BB9D64AF3F}" type="slidenum">
              <a:rPr lang="it-IT" smtClean="0"/>
              <a:pPr/>
              <a:t>‹N›</a:t>
            </a:fld>
            <a:endParaRPr lang="it-IT"/>
          </a:p>
        </p:txBody>
      </p:sp>
    </p:spTree>
  </p:cSld>
  <p:clrMapOvr>
    <a:masterClrMapping/>
  </p:clrMapOvr>
  <p:transition advClick="0" advTm="500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16764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211D2001-ECE6-48DA-9DCC-BBF61C35F611}" type="datetimeFigureOut">
              <a:rPr lang="it-IT" smtClean="0"/>
              <a:pPr/>
              <a:t>21/04/2013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0D22832-F607-4978-A855-03BB9D64AF3F}" type="slidenum">
              <a:rPr lang="it-IT" smtClean="0"/>
              <a:pPr/>
              <a:t>‹N›</a:t>
            </a:fld>
            <a:endParaRPr lang="it-IT"/>
          </a:p>
        </p:txBody>
      </p:sp>
    </p:spTree>
  </p:cSld>
  <p:clrMapOvr>
    <a:masterClrMapping/>
  </p:clrMapOvr>
  <p:transition advClick="0" advTm="500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9" name="Sottotitolo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28" name="Titolo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it-IT" smtClean="0"/>
              <a:t>Fare clic per modificare lo stile del titolo</a:t>
            </a:r>
            <a:endParaRPr kumimoji="0" lang="en-US"/>
          </a:p>
        </p:txBody>
      </p:sp>
      <p:cxnSp>
        <p:nvCxnSpPr>
          <p:cNvPr id="8" name="Connettore 1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e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Segnaposto data 14"/>
          <p:cNvSpPr>
            <a:spLocks noGrp="1"/>
          </p:cNvSpPr>
          <p:nvPr>
            <p:ph type="dt" sz="half" idx="10"/>
          </p:nvPr>
        </p:nvSpPr>
        <p:spPr/>
        <p:txBody>
          <a:bodyPr/>
          <a:lstStyle/>
          <a:p>
            <a:fld id="{DC6FE07F-424D-4EB5-928A-814BCE072347}" type="datetimeFigureOut">
              <a:rPr lang="it-IT" smtClean="0"/>
              <a:pPr/>
              <a:t>21/04/2013</a:t>
            </a:fld>
            <a:endParaRPr lang="it-IT"/>
          </a:p>
        </p:txBody>
      </p:sp>
      <p:sp>
        <p:nvSpPr>
          <p:cNvPr id="16" name="Segnaposto numero diapositiva 15"/>
          <p:cNvSpPr>
            <a:spLocks noGrp="1"/>
          </p:cNvSpPr>
          <p:nvPr>
            <p:ph type="sldNum" sz="quarter" idx="11"/>
          </p:nvPr>
        </p:nvSpPr>
        <p:spPr/>
        <p:txBody>
          <a:bodyPr/>
          <a:lstStyle/>
          <a:p>
            <a:fld id="{87F60610-60FB-4F21-B3DC-E0E2222F9881}" type="slidenum">
              <a:rPr lang="it-IT" smtClean="0"/>
              <a:pPr/>
              <a:t>‹N›</a:t>
            </a:fld>
            <a:endParaRPr lang="it-IT"/>
          </a:p>
        </p:txBody>
      </p:sp>
      <p:sp>
        <p:nvSpPr>
          <p:cNvPr id="17" name="Segnaposto piè di pagina 16"/>
          <p:cNvSpPr>
            <a:spLocks noGrp="1"/>
          </p:cNvSpPr>
          <p:nvPr>
            <p:ph type="ftr" sz="quarter" idx="12"/>
          </p:nvPr>
        </p:nvSpPr>
        <p:spPr/>
        <p:txBody>
          <a:bodyPr/>
          <a:lstStyle/>
          <a:p>
            <a:endParaRPr lang="it-IT"/>
          </a:p>
        </p:txBody>
      </p:sp>
    </p:spTree>
  </p:cSld>
  <p:clrMapOvr>
    <a:masterClrMapping/>
  </p:clrMapOvr>
  <p:transition advClick="0" advTm="500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9" name="Segnaposto contenuto 8"/>
          <p:cNvSpPr>
            <a:spLocks noGrp="1"/>
          </p:cNvSpPr>
          <p:nvPr>
            <p:ph idx="1"/>
          </p:nvPr>
        </p:nvSpPr>
        <p:spPr>
          <a:xfrm>
            <a:off x="457200" y="1524000"/>
            <a:ext cx="8229600"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4" name="Segnaposto data 13"/>
          <p:cNvSpPr>
            <a:spLocks noGrp="1"/>
          </p:cNvSpPr>
          <p:nvPr>
            <p:ph type="dt" sz="half" idx="14"/>
          </p:nvPr>
        </p:nvSpPr>
        <p:spPr/>
        <p:txBody>
          <a:bodyPr/>
          <a:lstStyle/>
          <a:p>
            <a:fld id="{DC6FE07F-424D-4EB5-928A-814BCE072347}" type="datetimeFigureOut">
              <a:rPr lang="it-IT" smtClean="0"/>
              <a:pPr/>
              <a:t>21/04/2013</a:t>
            </a:fld>
            <a:endParaRPr lang="it-IT"/>
          </a:p>
        </p:txBody>
      </p:sp>
      <p:sp>
        <p:nvSpPr>
          <p:cNvPr id="15" name="Segnaposto numero diapositiva 14"/>
          <p:cNvSpPr>
            <a:spLocks noGrp="1"/>
          </p:cNvSpPr>
          <p:nvPr>
            <p:ph type="sldNum" sz="quarter" idx="15"/>
          </p:nvPr>
        </p:nvSpPr>
        <p:spPr/>
        <p:txBody>
          <a:bodyPr/>
          <a:lstStyle>
            <a:lvl1pPr algn="ctr">
              <a:defRPr/>
            </a:lvl1pPr>
          </a:lstStyle>
          <a:p>
            <a:fld id="{87F60610-60FB-4F21-B3DC-E0E2222F9881}" type="slidenum">
              <a:rPr lang="it-IT" smtClean="0"/>
              <a:pPr/>
              <a:t>‹N›</a:t>
            </a:fld>
            <a:endParaRPr lang="it-IT"/>
          </a:p>
        </p:txBody>
      </p:sp>
      <p:sp>
        <p:nvSpPr>
          <p:cNvPr id="16" name="Segnaposto piè di pagina 15"/>
          <p:cNvSpPr>
            <a:spLocks noGrp="1"/>
          </p:cNvSpPr>
          <p:nvPr>
            <p:ph type="ftr" sz="quarter" idx="16"/>
          </p:nvPr>
        </p:nvSpPr>
        <p:spPr/>
        <p:txBody>
          <a:bodyPr/>
          <a:lstStyle/>
          <a:p>
            <a:endParaRPr lang="it-IT"/>
          </a:p>
        </p:txBody>
      </p:sp>
      <p:sp>
        <p:nvSpPr>
          <p:cNvPr id="17" name="Titolo 16"/>
          <p:cNvSpPr>
            <a:spLocks noGrp="1"/>
          </p:cNvSpPr>
          <p:nvPr>
            <p:ph type="title"/>
          </p:nvPr>
        </p:nvSpPr>
        <p:spPr/>
        <p:txBody>
          <a:bodyPr rtlCol="0" anchor="b" anchorCtr="0"/>
          <a:lstStyle/>
          <a:p>
            <a:r>
              <a:rPr kumimoji="0" lang="it-IT" smtClean="0"/>
              <a:t>Fare clic per modificare lo stile del titolo</a:t>
            </a:r>
            <a:endParaRPr kumimoji="0" lang="en-US"/>
          </a:p>
        </p:txBody>
      </p:sp>
    </p:spTree>
  </p:cSld>
  <p:clrMapOvr>
    <a:masterClrMapping/>
  </p:clrMapOvr>
  <p:transition advClick="0" advTm="5000"/>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DC6FE07F-424D-4EB5-928A-814BCE072347}" type="datetimeFigureOut">
              <a:rPr lang="it-IT" smtClean="0"/>
              <a:pPr/>
              <a:t>21/04/2013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7F60610-60FB-4F21-B3DC-E0E2222F9881}" type="slidenum">
              <a:rPr lang="it-IT" smtClean="0"/>
              <a:pPr/>
              <a:t>‹N›</a:t>
            </a:fld>
            <a:endParaRPr lang="it-IT"/>
          </a:p>
        </p:txBody>
      </p:sp>
      <p:sp>
        <p:nvSpPr>
          <p:cNvPr id="2" name="Titolo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cxnSp>
        <p:nvCxnSpPr>
          <p:cNvPr id="7" name="Connettore 1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advTm="5000"/>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5" name="Segnaposto data 4"/>
          <p:cNvSpPr>
            <a:spLocks noGrp="1"/>
          </p:cNvSpPr>
          <p:nvPr>
            <p:ph type="dt" sz="half" idx="10"/>
          </p:nvPr>
        </p:nvSpPr>
        <p:spPr/>
        <p:txBody>
          <a:bodyPr/>
          <a:lstStyle/>
          <a:p>
            <a:fld id="{DC6FE07F-424D-4EB5-928A-814BCE072347}" type="datetimeFigureOut">
              <a:rPr lang="it-IT" smtClean="0"/>
              <a:pPr/>
              <a:t>21/04/2013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7F60610-60FB-4F21-B3DC-E0E2222F9881}" type="slidenum">
              <a:rPr lang="it-IT" smtClean="0"/>
              <a:pPr/>
              <a:t>‹N›</a:t>
            </a:fld>
            <a:endParaRPr lang="it-IT"/>
          </a:p>
        </p:txBody>
      </p:sp>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11" name="Segnaposto contenuto 10"/>
          <p:cNvSpPr>
            <a:spLocks noGrp="1"/>
          </p:cNvSpPr>
          <p:nvPr>
            <p:ph sz="half" idx="1"/>
          </p:nvPr>
        </p:nvSpPr>
        <p:spPr>
          <a:xfrm>
            <a:off x="457200" y="1524000"/>
            <a:ext cx="4059936"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half" idx="2"/>
          </p:nvPr>
        </p:nvSpPr>
        <p:spPr>
          <a:xfrm>
            <a:off x="4648200" y="1524000"/>
            <a:ext cx="4059936"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Tree>
  </p:cSld>
  <p:clrMapOvr>
    <a:masterClrMapping/>
  </p:clrMapOvr>
  <p:transition advClick="0" advTm="5000"/>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9" name="Segnaposto numero diapositiva 8"/>
          <p:cNvSpPr>
            <a:spLocks noGrp="1"/>
          </p:cNvSpPr>
          <p:nvPr>
            <p:ph type="sldNum" sz="quarter" idx="12"/>
          </p:nvPr>
        </p:nvSpPr>
        <p:spPr/>
        <p:txBody>
          <a:bodyPr/>
          <a:lstStyle/>
          <a:p>
            <a:fld id="{87F60610-60FB-4F21-B3DC-E0E2222F9881}" type="slidenum">
              <a:rPr lang="it-IT" smtClean="0"/>
              <a:pPr/>
              <a:t>‹N›</a:t>
            </a:fld>
            <a:endParaRPr lang="it-IT"/>
          </a:p>
        </p:txBody>
      </p:sp>
      <p:sp>
        <p:nvSpPr>
          <p:cNvPr id="8" name="Segnaposto piè di pagina 7"/>
          <p:cNvSpPr>
            <a:spLocks noGrp="1"/>
          </p:cNvSpPr>
          <p:nvPr>
            <p:ph type="ftr" sz="quarter" idx="11"/>
          </p:nvPr>
        </p:nvSpPr>
        <p:spPr/>
        <p:txBody>
          <a:bodyPr/>
          <a:lstStyle/>
          <a:p>
            <a:endParaRPr lang="it-IT"/>
          </a:p>
        </p:txBody>
      </p:sp>
      <p:sp>
        <p:nvSpPr>
          <p:cNvPr id="7" name="Segnaposto data 6"/>
          <p:cNvSpPr>
            <a:spLocks noGrp="1"/>
          </p:cNvSpPr>
          <p:nvPr>
            <p:ph type="dt" sz="half" idx="10"/>
          </p:nvPr>
        </p:nvSpPr>
        <p:spPr/>
        <p:txBody>
          <a:bodyPr/>
          <a:lstStyle/>
          <a:p>
            <a:fld id="{DC6FE07F-424D-4EB5-928A-814BCE072347}" type="datetimeFigureOut">
              <a:rPr lang="it-IT" smtClean="0"/>
              <a:pPr/>
              <a:t>21/04/2013</a:t>
            </a:fld>
            <a:endParaRPr lang="it-IT"/>
          </a:p>
        </p:txBody>
      </p:sp>
      <p:sp>
        <p:nvSpPr>
          <p:cNvPr id="3" name="Segnaposto testo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32" name="Segnaposto contenuto 31"/>
          <p:cNvSpPr>
            <a:spLocks noGrp="1"/>
          </p:cNvSpPr>
          <p:nvPr>
            <p:ph sz="half" idx="2"/>
          </p:nvPr>
        </p:nvSpPr>
        <p:spPr>
          <a:xfrm>
            <a:off x="457200" y="2201896"/>
            <a:ext cx="4038600" cy="3913632"/>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34" name="Segnaposto contenuto 33"/>
          <p:cNvSpPr>
            <a:spLocks noGrp="1"/>
          </p:cNvSpPr>
          <p:nvPr>
            <p:ph sz="quarter" idx="4"/>
          </p:nvPr>
        </p:nvSpPr>
        <p:spPr>
          <a:xfrm>
            <a:off x="4649788" y="2201896"/>
            <a:ext cx="4038600" cy="3913632"/>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 name="Titolo 1"/>
          <p:cNvSpPr>
            <a:spLocks noGrp="1"/>
          </p:cNvSpPr>
          <p:nvPr>
            <p:ph type="title"/>
          </p:nvPr>
        </p:nvSpPr>
        <p:spPr>
          <a:xfrm>
            <a:off x="457200" y="155448"/>
            <a:ext cx="8229600" cy="1143000"/>
          </a:xfrm>
        </p:spPr>
        <p:txBody>
          <a:bodyPr anchor="b" anchorCtr="0"/>
          <a:lstStyle>
            <a:lvl1pPr>
              <a:defRPr/>
            </a:lvl1pPr>
          </a:lstStyle>
          <a:p>
            <a:r>
              <a:rPr kumimoji="0" lang="it-IT" smtClean="0"/>
              <a:t>Fare clic per modificare lo stile del titolo</a:t>
            </a:r>
            <a:endParaRPr kumimoji="0" lang="en-US"/>
          </a:p>
        </p:txBody>
      </p:sp>
      <p:sp>
        <p:nvSpPr>
          <p:cNvPr id="12" name="Segnaposto testo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cxnSp>
        <p:nvCxnSpPr>
          <p:cNvPr id="10" name="Connettore 1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advTm="5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C289E47-084D-4C5E-B1F1-402D73C51C10}" type="datetimeFigureOut">
              <a:rPr lang="it-IT" smtClean="0"/>
              <a:pPr/>
              <a:t>21/04/2013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7D59756B-19DE-4155-AFF2-25FC30616691}" type="slidenum">
              <a:rPr lang="it-IT" smtClean="0"/>
              <a:pPr/>
              <a:t>‹N›</a:t>
            </a:fld>
            <a:endParaRPr lang="it-IT"/>
          </a:p>
        </p:txBody>
      </p:sp>
    </p:spTree>
  </p:cSld>
  <p:clrMapOvr>
    <a:masterClrMapping/>
  </p:clrMapOvr>
  <p:transition advClick="0" advTm="500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fld id="{DC6FE07F-424D-4EB5-928A-814BCE072347}" type="datetimeFigureOut">
              <a:rPr lang="it-IT" smtClean="0"/>
              <a:pPr/>
              <a:t>21/04/2013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7F60610-60FB-4F21-B3DC-E0E2222F9881}" type="slidenum">
              <a:rPr lang="it-IT" smtClean="0"/>
              <a:pPr/>
              <a:t>‹N›</a:t>
            </a:fld>
            <a:endParaRPr lang="it-IT"/>
          </a:p>
        </p:txBody>
      </p:sp>
      <p:sp>
        <p:nvSpPr>
          <p:cNvPr id="2" name="Titolo 1"/>
          <p:cNvSpPr>
            <a:spLocks noGrp="1"/>
          </p:cNvSpPr>
          <p:nvPr>
            <p:ph type="title"/>
          </p:nvPr>
        </p:nvSpPr>
        <p:spPr/>
        <p:txBody>
          <a:bodyPr/>
          <a:lstStyle/>
          <a:p>
            <a:r>
              <a:rPr kumimoji="0" lang="it-IT" smtClean="0"/>
              <a:t>Fare clic per modificare lo stile del titolo</a:t>
            </a:r>
            <a:endParaRPr kumimoji="0" lang="en-US"/>
          </a:p>
        </p:txBody>
      </p:sp>
    </p:spTree>
  </p:cSld>
  <p:clrMapOvr>
    <a:masterClrMapping/>
  </p:clrMapOvr>
  <p:transition advClick="0" advTm="5000"/>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C6FE07F-424D-4EB5-928A-814BCE072347}" type="datetimeFigureOut">
              <a:rPr lang="it-IT" smtClean="0"/>
              <a:pPr/>
              <a:t>21/04/2013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7F60610-60FB-4F21-B3DC-E0E2222F9881}" type="slidenum">
              <a:rPr lang="it-IT" smtClean="0"/>
              <a:pPr/>
              <a:t>‹N›</a:t>
            </a:fld>
            <a:endParaRPr lang="it-IT"/>
          </a:p>
        </p:txBody>
      </p:sp>
    </p:spTree>
  </p:cSld>
  <p:clrMapOvr>
    <a:masterClrMapping/>
  </p:clrMapOvr>
  <p:transition advClick="0" advTm="500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9" name="Segnaposto contenuto 28"/>
          <p:cNvSpPr>
            <a:spLocks noGrp="1"/>
          </p:cNvSpPr>
          <p:nvPr>
            <p:ph sz="quarter" idx="1"/>
          </p:nvPr>
        </p:nvSpPr>
        <p:spPr>
          <a:xfrm>
            <a:off x="457200" y="457200"/>
            <a:ext cx="6248400" cy="5715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3" name="Segnaposto testo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31" name="Titolo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it-IT" smtClean="0"/>
              <a:t>Fare clic per modificare lo stile del titolo</a:t>
            </a:r>
            <a:endParaRPr kumimoji="0" lang="en-US"/>
          </a:p>
        </p:txBody>
      </p:sp>
      <p:sp>
        <p:nvSpPr>
          <p:cNvPr id="8" name="Segnaposto data 7"/>
          <p:cNvSpPr>
            <a:spLocks noGrp="1"/>
          </p:cNvSpPr>
          <p:nvPr>
            <p:ph type="dt" sz="half" idx="14"/>
          </p:nvPr>
        </p:nvSpPr>
        <p:spPr/>
        <p:txBody>
          <a:bodyPr/>
          <a:lstStyle/>
          <a:p>
            <a:fld id="{DC6FE07F-424D-4EB5-928A-814BCE072347}" type="datetimeFigureOut">
              <a:rPr lang="it-IT" smtClean="0"/>
              <a:pPr/>
              <a:t>21/04/2013</a:t>
            </a:fld>
            <a:endParaRPr lang="it-IT"/>
          </a:p>
        </p:txBody>
      </p:sp>
      <p:sp>
        <p:nvSpPr>
          <p:cNvPr id="9" name="Segnaposto numero diapositiva 8"/>
          <p:cNvSpPr>
            <a:spLocks noGrp="1"/>
          </p:cNvSpPr>
          <p:nvPr>
            <p:ph type="sldNum" sz="quarter" idx="15"/>
          </p:nvPr>
        </p:nvSpPr>
        <p:spPr/>
        <p:txBody>
          <a:bodyPr/>
          <a:lstStyle/>
          <a:p>
            <a:fld id="{87F60610-60FB-4F21-B3DC-E0E2222F9881}" type="slidenum">
              <a:rPr lang="it-IT" smtClean="0"/>
              <a:pPr/>
              <a:t>‹N›</a:t>
            </a:fld>
            <a:endParaRPr lang="it-IT"/>
          </a:p>
        </p:txBody>
      </p:sp>
      <p:sp>
        <p:nvSpPr>
          <p:cNvPr id="10" name="Segnaposto piè di pagina 9"/>
          <p:cNvSpPr>
            <a:spLocks noGrp="1"/>
          </p:cNvSpPr>
          <p:nvPr>
            <p:ph type="ftr" sz="quarter" idx="16"/>
          </p:nvPr>
        </p:nvSpPr>
        <p:spPr/>
        <p:txBody>
          <a:bodyPr/>
          <a:lstStyle/>
          <a:p>
            <a:endParaRPr lang="it-IT"/>
          </a:p>
        </p:txBody>
      </p:sp>
    </p:spTree>
  </p:cSld>
  <p:clrMapOvr>
    <a:masterClrMapping/>
  </p:clrMapOvr>
  <p:transition advClick="0" advTm="500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it-IT" smtClean="0"/>
              <a:t>Fare clic per modificare lo stile del titolo</a:t>
            </a:r>
            <a:endParaRPr kumimoji="0" lang="en-US"/>
          </a:p>
        </p:txBody>
      </p:sp>
      <p:sp>
        <p:nvSpPr>
          <p:cNvPr id="3" name="Segnaposto immagine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it-IT" smtClean="0"/>
              <a:t>Fare clic sull'icona per inserire un'immagine</a:t>
            </a:r>
            <a:endParaRPr kumimoji="0" lang="en-US"/>
          </a:p>
        </p:txBody>
      </p:sp>
      <p:sp>
        <p:nvSpPr>
          <p:cNvPr id="4" name="Segnaposto testo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
        <p:nvSpPr>
          <p:cNvPr id="8" name="Segnaposto data 7"/>
          <p:cNvSpPr>
            <a:spLocks noGrp="1"/>
          </p:cNvSpPr>
          <p:nvPr>
            <p:ph type="dt" sz="half" idx="10"/>
          </p:nvPr>
        </p:nvSpPr>
        <p:spPr/>
        <p:txBody>
          <a:bodyPr/>
          <a:lstStyle/>
          <a:p>
            <a:fld id="{DC6FE07F-424D-4EB5-928A-814BCE072347}" type="datetimeFigureOut">
              <a:rPr lang="it-IT" smtClean="0"/>
              <a:pPr/>
              <a:t>21/04/2013</a:t>
            </a:fld>
            <a:endParaRPr lang="it-IT"/>
          </a:p>
        </p:txBody>
      </p:sp>
      <p:sp>
        <p:nvSpPr>
          <p:cNvPr id="9" name="Segnaposto numero diapositiva 8"/>
          <p:cNvSpPr>
            <a:spLocks noGrp="1"/>
          </p:cNvSpPr>
          <p:nvPr>
            <p:ph type="sldNum" sz="quarter" idx="11"/>
          </p:nvPr>
        </p:nvSpPr>
        <p:spPr/>
        <p:txBody>
          <a:bodyPr/>
          <a:lstStyle/>
          <a:p>
            <a:fld id="{87F60610-60FB-4F21-B3DC-E0E2222F9881}" type="slidenum">
              <a:rPr lang="it-IT" smtClean="0"/>
              <a:pPr/>
              <a:t>‹N›</a:t>
            </a:fld>
            <a:endParaRPr lang="it-IT"/>
          </a:p>
        </p:txBody>
      </p:sp>
      <p:sp>
        <p:nvSpPr>
          <p:cNvPr id="10" name="Segnaposto piè di pagina 9"/>
          <p:cNvSpPr>
            <a:spLocks noGrp="1"/>
          </p:cNvSpPr>
          <p:nvPr>
            <p:ph type="ftr" sz="quarter" idx="12"/>
          </p:nvPr>
        </p:nvSpPr>
        <p:spPr/>
        <p:txBody>
          <a:bodyPr/>
          <a:lstStyle/>
          <a:p>
            <a:endParaRPr lang="it-IT"/>
          </a:p>
        </p:txBody>
      </p:sp>
    </p:spTree>
  </p:cSld>
  <p:clrMapOvr>
    <a:masterClrMapping/>
  </p:clrMapOvr>
  <p:transition advClick="0" advTm="500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DC6FE07F-424D-4EB5-928A-814BCE072347}" type="datetimeFigureOut">
              <a:rPr lang="it-IT" smtClean="0"/>
              <a:pPr/>
              <a:t>21/04/2013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7F60610-60FB-4F21-B3DC-E0E2222F9881}" type="slidenum">
              <a:rPr lang="it-IT" smtClean="0"/>
              <a:pPr/>
              <a:t>‹N›</a:t>
            </a:fld>
            <a:endParaRPr lang="it-IT"/>
          </a:p>
        </p:txBody>
      </p:sp>
    </p:spTree>
  </p:cSld>
  <p:clrMapOvr>
    <a:masterClrMapping/>
  </p:clrMapOvr>
  <p:transition advClick="0" advTm="500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DC6FE07F-424D-4EB5-928A-814BCE072347}" type="datetimeFigureOut">
              <a:rPr lang="it-IT" smtClean="0"/>
              <a:pPr/>
              <a:t>21/04/2013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7F60610-60FB-4F21-B3DC-E0E2222F9881}" type="slidenum">
              <a:rPr lang="it-IT" smtClean="0"/>
              <a:pPr/>
              <a:t>‹N›</a:t>
            </a:fld>
            <a:endParaRPr lang="it-IT"/>
          </a:p>
        </p:txBody>
      </p:sp>
    </p:spTree>
  </p:cSld>
  <p:clrMapOvr>
    <a:masterClrMapping/>
  </p:clrMapOvr>
  <p:transition advClick="0" advTm="500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E9D9581-E143-471A-9945-825B4832AFB3}" type="datetimeFigureOut">
              <a:rPr lang="it-IT" smtClean="0"/>
              <a:pPr/>
              <a:t>21/04/2013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FF71CC-6A23-4918-9FB0-F869C3525BCC}" type="slidenum">
              <a:rPr lang="it-IT" smtClean="0"/>
              <a:pPr/>
              <a:t>‹N›</a:t>
            </a:fld>
            <a:endParaRPr lang="it-IT"/>
          </a:p>
        </p:txBody>
      </p:sp>
    </p:spTree>
  </p:cSld>
  <p:clrMapOvr>
    <a:masterClrMapping/>
  </p:clrMapOvr>
  <p:transition advClick="0" advTm="500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E9D9581-E143-471A-9945-825B4832AFB3}" type="datetimeFigureOut">
              <a:rPr lang="it-IT" smtClean="0"/>
              <a:pPr/>
              <a:t>21/04/2013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FF71CC-6A23-4918-9FB0-F869C3525BCC}" type="slidenum">
              <a:rPr lang="it-IT" smtClean="0"/>
              <a:pPr/>
              <a:t>‹N›</a:t>
            </a:fld>
            <a:endParaRPr lang="it-IT"/>
          </a:p>
        </p:txBody>
      </p:sp>
    </p:spTree>
  </p:cSld>
  <p:clrMapOvr>
    <a:masterClrMapping/>
  </p:clrMapOvr>
  <p:transition advClick="0" advTm="5000"/>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E9D9581-E143-471A-9945-825B4832AFB3}" type="datetimeFigureOut">
              <a:rPr lang="it-IT" smtClean="0"/>
              <a:pPr/>
              <a:t>21/04/2013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FF71CC-6A23-4918-9FB0-F869C3525BCC}" type="slidenum">
              <a:rPr lang="it-IT" smtClean="0"/>
              <a:pPr/>
              <a:t>‹N›</a:t>
            </a:fld>
            <a:endParaRPr lang="it-IT"/>
          </a:p>
        </p:txBody>
      </p:sp>
    </p:spTree>
  </p:cSld>
  <p:clrMapOvr>
    <a:masterClrMapping/>
  </p:clrMapOvr>
  <p:transition advClick="0" advTm="5000"/>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E9D9581-E143-471A-9945-825B4832AFB3}" type="datetimeFigureOut">
              <a:rPr lang="it-IT" smtClean="0"/>
              <a:pPr/>
              <a:t>21/04/2013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EFF71CC-6A23-4918-9FB0-F869C3525BCC}" type="slidenum">
              <a:rPr lang="it-IT" smtClean="0"/>
              <a:pPr/>
              <a:t>‹N›</a:t>
            </a:fld>
            <a:endParaRPr lang="it-IT"/>
          </a:p>
        </p:txBody>
      </p:sp>
    </p:spTree>
  </p:cSld>
  <p:clrMapOvr>
    <a:masterClrMapping/>
  </p:clrMapOvr>
  <p:transition advClick="0" advTm="5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CC289E47-084D-4C5E-B1F1-402D73C51C10}" type="datetimeFigureOut">
              <a:rPr lang="it-IT" smtClean="0"/>
              <a:pPr/>
              <a:t>21/04/2013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D59756B-19DE-4155-AFF2-25FC30616691}" type="slidenum">
              <a:rPr lang="it-IT" smtClean="0"/>
              <a:pPr/>
              <a:t>‹N›</a:t>
            </a:fld>
            <a:endParaRPr lang="it-IT"/>
          </a:p>
        </p:txBody>
      </p:sp>
    </p:spTree>
  </p:cSld>
  <p:clrMapOvr>
    <a:masterClrMapping/>
  </p:clrMapOvr>
  <p:transition advClick="0" advTm="5000"/>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E9D9581-E143-471A-9945-825B4832AFB3}" type="datetimeFigureOut">
              <a:rPr lang="it-IT" smtClean="0"/>
              <a:pPr/>
              <a:t>21/04/2013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EFF71CC-6A23-4918-9FB0-F869C3525BCC}" type="slidenum">
              <a:rPr lang="it-IT" smtClean="0"/>
              <a:pPr/>
              <a:t>‹N›</a:t>
            </a:fld>
            <a:endParaRPr lang="it-IT"/>
          </a:p>
        </p:txBody>
      </p:sp>
    </p:spTree>
  </p:cSld>
  <p:clrMapOvr>
    <a:masterClrMapping/>
  </p:clrMapOvr>
  <p:transition advClick="0" advTm="5000"/>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E9D9581-E143-471A-9945-825B4832AFB3}" type="datetimeFigureOut">
              <a:rPr lang="it-IT" smtClean="0"/>
              <a:pPr/>
              <a:t>21/04/2013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EFF71CC-6A23-4918-9FB0-F869C3525BCC}" type="slidenum">
              <a:rPr lang="it-IT" smtClean="0"/>
              <a:pPr/>
              <a:t>‹N›</a:t>
            </a:fld>
            <a:endParaRPr lang="it-IT"/>
          </a:p>
        </p:txBody>
      </p:sp>
    </p:spTree>
  </p:cSld>
  <p:clrMapOvr>
    <a:masterClrMapping/>
  </p:clrMapOvr>
  <p:transition advClick="0" advTm="5000"/>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E9D9581-E143-471A-9945-825B4832AFB3}" type="datetimeFigureOut">
              <a:rPr lang="it-IT" smtClean="0"/>
              <a:pPr/>
              <a:t>21/04/2013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EFF71CC-6A23-4918-9FB0-F869C3525BCC}" type="slidenum">
              <a:rPr lang="it-IT" smtClean="0"/>
              <a:pPr/>
              <a:t>‹N›</a:t>
            </a:fld>
            <a:endParaRPr lang="it-IT"/>
          </a:p>
        </p:txBody>
      </p:sp>
    </p:spTree>
  </p:cSld>
  <p:clrMapOvr>
    <a:masterClrMapping/>
  </p:clrMapOvr>
  <p:transition advClick="0" advTm="5000"/>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E9D9581-E143-471A-9945-825B4832AFB3}" type="datetimeFigureOut">
              <a:rPr lang="it-IT" smtClean="0"/>
              <a:pPr/>
              <a:t>21/04/2013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EFF71CC-6A23-4918-9FB0-F869C3525BCC}" type="slidenum">
              <a:rPr lang="it-IT" smtClean="0"/>
              <a:pPr/>
              <a:t>‹N›</a:t>
            </a:fld>
            <a:endParaRPr lang="it-IT"/>
          </a:p>
        </p:txBody>
      </p:sp>
    </p:spTree>
  </p:cSld>
  <p:clrMapOvr>
    <a:masterClrMapping/>
  </p:clrMapOvr>
  <p:transition advClick="0" advTm="5000"/>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E9D9581-E143-471A-9945-825B4832AFB3}" type="datetimeFigureOut">
              <a:rPr lang="it-IT" smtClean="0"/>
              <a:pPr/>
              <a:t>21/04/2013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EFF71CC-6A23-4918-9FB0-F869C3525BCC}" type="slidenum">
              <a:rPr lang="it-IT" smtClean="0"/>
              <a:pPr/>
              <a:t>‹N›</a:t>
            </a:fld>
            <a:endParaRPr lang="it-IT"/>
          </a:p>
        </p:txBody>
      </p:sp>
    </p:spTree>
  </p:cSld>
  <p:clrMapOvr>
    <a:masterClrMapping/>
  </p:clrMapOvr>
  <p:transition advClick="0" advTm="500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E9D9581-E143-471A-9945-825B4832AFB3}" type="datetimeFigureOut">
              <a:rPr lang="it-IT" smtClean="0"/>
              <a:pPr/>
              <a:t>21/04/2013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FF71CC-6A23-4918-9FB0-F869C3525BCC}" type="slidenum">
              <a:rPr lang="it-IT" smtClean="0"/>
              <a:pPr/>
              <a:t>‹N›</a:t>
            </a:fld>
            <a:endParaRPr lang="it-IT"/>
          </a:p>
        </p:txBody>
      </p:sp>
    </p:spTree>
  </p:cSld>
  <p:clrMapOvr>
    <a:masterClrMapping/>
  </p:clrMapOvr>
  <p:transition advClick="0" advTm="500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E9D9581-E143-471A-9945-825B4832AFB3}" type="datetimeFigureOut">
              <a:rPr lang="it-IT" smtClean="0"/>
              <a:pPr/>
              <a:t>21/04/2013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FF71CC-6A23-4918-9FB0-F869C3525BCC}" type="slidenum">
              <a:rPr lang="it-IT" smtClean="0"/>
              <a:pPr/>
              <a:t>‹N›</a:t>
            </a:fld>
            <a:endParaRPr lang="it-IT"/>
          </a:p>
        </p:txBody>
      </p:sp>
    </p:spTree>
  </p:cSld>
  <p:clrMapOvr>
    <a:masterClrMapping/>
  </p:clrMapOvr>
  <p:transition advClick="0" advTm="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C289E47-084D-4C5E-B1F1-402D73C51C10}" type="datetimeFigureOut">
              <a:rPr lang="it-IT" smtClean="0"/>
              <a:pPr/>
              <a:t>21/04/2013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D59756B-19DE-4155-AFF2-25FC30616691}" type="slidenum">
              <a:rPr lang="it-IT" smtClean="0"/>
              <a:pPr/>
              <a:t>‹N›</a:t>
            </a:fld>
            <a:endParaRPr lang="it-IT"/>
          </a:p>
        </p:txBody>
      </p:sp>
    </p:spTree>
  </p:cSld>
  <p:clrMapOvr>
    <a:masterClrMapping/>
  </p:clrMapOvr>
  <p:transition advClick="0" advTm="5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C289E47-084D-4C5E-B1F1-402D73C51C10}" type="datetimeFigureOut">
              <a:rPr lang="it-IT" smtClean="0"/>
              <a:pPr/>
              <a:t>21/04/2013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D59756B-19DE-4155-AFF2-25FC30616691}" type="slidenum">
              <a:rPr lang="it-IT" smtClean="0"/>
              <a:pPr/>
              <a:t>‹N›</a:t>
            </a:fld>
            <a:endParaRPr lang="it-IT"/>
          </a:p>
        </p:txBody>
      </p:sp>
    </p:spTree>
  </p:cSld>
  <p:clrMapOvr>
    <a:masterClrMapping/>
  </p:clrMapOvr>
  <p:transition advClick="0" advTm="5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C289E47-084D-4C5E-B1F1-402D73C51C10}" type="datetimeFigureOut">
              <a:rPr lang="it-IT" smtClean="0"/>
              <a:pPr/>
              <a:t>21/04/2013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D59756B-19DE-4155-AFF2-25FC30616691}" type="slidenum">
              <a:rPr lang="it-IT" smtClean="0"/>
              <a:pPr/>
              <a:t>‹N›</a:t>
            </a:fld>
            <a:endParaRPr lang="it-IT"/>
          </a:p>
        </p:txBody>
      </p:sp>
    </p:spTree>
  </p:cSld>
  <p:clrMapOvr>
    <a:masterClrMapping/>
  </p:clrMapOvr>
  <p:transition advClick="0" advTm="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289E47-084D-4C5E-B1F1-402D73C51C10}" type="datetimeFigureOut">
              <a:rPr lang="it-IT" smtClean="0"/>
              <a:pPr/>
              <a:t>21/04/2013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59756B-19DE-4155-AFF2-25FC30616691}"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5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DA6C86-8A74-475E-9A13-08787B59E52B}" type="datetimeFigureOut">
              <a:rPr lang="it-IT" smtClean="0"/>
              <a:pPr/>
              <a:t>21/04/2013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E0C1CA-9CE6-4ECE-9FC3-617DDB34F09F}"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advClick="0" advTm="5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623164-22FA-4993-BCC5-D102E4476295}" type="datetimeFigureOut">
              <a:rPr lang="it-IT" smtClean="0"/>
              <a:pPr/>
              <a:t>21/04/2013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52A518-8EAE-42FF-96AE-DD4D7CB05B46}" type="slidenum">
              <a:rPr lang="it-IT" smtClean="0"/>
              <a:pPr/>
              <a:t>‹N›</a:t>
            </a:fld>
            <a:endParaRPr lang="it-IT"/>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Click="0" advTm="5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6" name="Connettore 1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Segnaposto titolo 21"/>
          <p:cNvSpPr>
            <a:spLocks noGrp="1"/>
          </p:cNvSpPr>
          <p:nvPr>
            <p:ph type="title"/>
          </p:nvPr>
        </p:nvSpPr>
        <p:spPr>
          <a:xfrm>
            <a:off x="457200" y="274638"/>
            <a:ext cx="7467600" cy="1143000"/>
          </a:xfrm>
          <a:prstGeom prst="rect">
            <a:avLst/>
          </a:prstGeom>
        </p:spPr>
        <p:txBody>
          <a:bodyPr vert="horz" anchor="b">
            <a:normAutofit/>
          </a:body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4" name="Segnaposto data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211D2001-ECE6-48DA-9DCC-BBF61C35F611}" type="datetimeFigureOut">
              <a:rPr lang="it-IT" smtClean="0"/>
              <a:pPr/>
              <a:t>21/04/2013</a:t>
            </a:fld>
            <a:endParaRPr lang="it-IT"/>
          </a:p>
        </p:txBody>
      </p:sp>
      <p:sp>
        <p:nvSpPr>
          <p:cNvPr id="3" name="Segnaposto piè di pagina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it-IT"/>
          </a:p>
        </p:txBody>
      </p:sp>
      <p:sp>
        <p:nvSpPr>
          <p:cNvPr id="7" name="Connettore 1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Connettore 1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ttangolo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ttore 1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egnaposto numero diapositiva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60D22832-F607-4978-A855-03BB9D64AF3F}"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advClick="0" advTm="500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Segnaposto testo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24" name="Segnaposto data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DC6FE07F-424D-4EB5-928A-814BCE072347}" type="datetimeFigureOut">
              <a:rPr lang="it-IT" smtClean="0"/>
              <a:pPr/>
              <a:t>21/04/2013</a:t>
            </a:fld>
            <a:endParaRPr lang="it-IT"/>
          </a:p>
        </p:txBody>
      </p:sp>
      <p:sp>
        <p:nvSpPr>
          <p:cNvPr id="10" name="Segnaposto piè di pagina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it-IT"/>
          </a:p>
        </p:txBody>
      </p:sp>
      <p:sp>
        <p:nvSpPr>
          <p:cNvPr id="22" name="Segnaposto numero diapositiva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87F60610-60FB-4F21-B3DC-E0E2222F9881}" type="slidenum">
              <a:rPr lang="it-IT" smtClean="0"/>
              <a:pPr/>
              <a:t>‹N›</a:t>
            </a:fld>
            <a:endParaRPr lang="it-IT"/>
          </a:p>
        </p:txBody>
      </p:sp>
      <p:sp>
        <p:nvSpPr>
          <p:cNvPr id="5" name="Segnaposto titolo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it-IT" smtClean="0"/>
              <a:t>Fare clic per modificare lo stile del titolo</a:t>
            </a:r>
            <a:endParaRPr kumimoji="0"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advClick="0" advTm="5000"/>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D9581-E143-471A-9945-825B4832AFB3}" type="datetimeFigureOut">
              <a:rPr lang="it-IT" smtClean="0"/>
              <a:pPr/>
              <a:t>21/04/2013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FF71CC-6A23-4918-9FB0-F869C3525BCC}"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advClick="0" advTm="5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slide" Target="slide29.xml"/><Relationship Id="rId7" Type="http://schemas.openxmlformats.org/officeDocument/2006/relationships/slide" Target="slide46.xml"/><Relationship Id="rId2" Type="http://schemas.openxmlformats.org/officeDocument/2006/relationships/slide" Target="slide33.xml"/><Relationship Id="rId1" Type="http://schemas.openxmlformats.org/officeDocument/2006/relationships/slideLayout" Target="../slideLayouts/slideLayout2.xml"/><Relationship Id="rId6" Type="http://schemas.openxmlformats.org/officeDocument/2006/relationships/slide" Target="slide39.xml"/><Relationship Id="rId11" Type="http://schemas.openxmlformats.org/officeDocument/2006/relationships/slide" Target="slide76.xml"/><Relationship Id="rId5" Type="http://schemas.openxmlformats.org/officeDocument/2006/relationships/slide" Target="slide3.xml"/><Relationship Id="rId10" Type="http://schemas.openxmlformats.org/officeDocument/2006/relationships/slide" Target="slide65.xml"/><Relationship Id="rId4" Type="http://schemas.openxmlformats.org/officeDocument/2006/relationships/slide" Target="slide10.xml"/><Relationship Id="rId9" Type="http://schemas.openxmlformats.org/officeDocument/2006/relationships/slide" Target="slide58.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4.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35.xml"/><Relationship Id="rId4" Type="http://schemas.openxmlformats.org/officeDocument/2006/relationships/image" Target="../media/image67.jpeg"/></Relationships>
</file>

<file path=ppt/slides/_rels/slide52.xml.rels><?xml version="1.0" encoding="UTF-8" standalone="yes"?>
<Relationships xmlns="http://schemas.openxmlformats.org/package/2006/relationships"><Relationship Id="rId3" Type="http://schemas.openxmlformats.org/officeDocument/2006/relationships/hyperlink" Target="http://www.mielevarese.it/depliant%20miele%20varesino.pdf" TargetMode="External"/><Relationship Id="rId2" Type="http://schemas.openxmlformats.org/officeDocument/2006/relationships/image" Target="../media/image68.gif"/><Relationship Id="rId1" Type="http://schemas.openxmlformats.org/officeDocument/2006/relationships/slideLayout" Target="../slideLayouts/slideLayout35.xml"/><Relationship Id="rId4" Type="http://schemas.openxmlformats.org/officeDocument/2006/relationships/image" Target="../media/image69.jpeg"/></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35.xml"/><Relationship Id="rId4" Type="http://schemas.openxmlformats.org/officeDocument/2006/relationships/image" Target="../media/image72.jpeg"/></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35.xml"/><Relationship Id="rId4" Type="http://schemas.openxmlformats.org/officeDocument/2006/relationships/image" Target="../media/image75.jpeg"/></Relationships>
</file>

<file path=ppt/slides/_rels/slide5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 Target="slide4.xml"/><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6.xml"/><Relationship Id="rId4" Type="http://schemas.openxmlformats.org/officeDocument/2006/relationships/image" Target="../media/image84.jpeg"/></Relationships>
</file>

<file path=ppt/slides/_rels/slide64.xml.rels><?xml version="1.0" encoding="UTF-8" standalone="yes"?>
<Relationships xmlns="http://schemas.openxmlformats.org/package/2006/relationships"><Relationship Id="rId3" Type="http://schemas.openxmlformats.org/officeDocument/2006/relationships/hyperlink" Target="http://it.bing.com/images/search?q=comunit%c3%a0+montana+Valli+del+Verbano&amp;view=detail&amp;id=9DCC991499D6F749B1858E6F22066C1814422355&amp;first=0&amp;FORM=IDFRIR" TargetMode="External"/><Relationship Id="rId2" Type="http://schemas.openxmlformats.org/officeDocument/2006/relationships/image" Target="../media/image85.jpeg"/><Relationship Id="rId1" Type="http://schemas.openxmlformats.org/officeDocument/2006/relationships/slideLayout" Target="../slideLayouts/slideLayout46.xml"/><Relationship Id="rId4" Type="http://schemas.openxmlformats.org/officeDocument/2006/relationships/image" Target="../media/image86.jpeg"/></Relationships>
</file>

<file path=ppt/slides/_rels/slide6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hyperlink" Target="http://it.wikipedia.org/wiki/Giona_(torrente)" TargetMode="External"/><Relationship Id="rId2" Type="http://schemas.openxmlformats.org/officeDocument/2006/relationships/image" Target="../media/image89.jpeg"/><Relationship Id="rId1" Type="http://schemas.openxmlformats.org/officeDocument/2006/relationships/slideLayout" Target="../slideLayouts/slideLayout1.xml"/><Relationship Id="rId6" Type="http://schemas.openxmlformats.org/officeDocument/2006/relationships/image" Target="../media/image90.jpeg"/><Relationship Id="rId5" Type="http://schemas.openxmlformats.org/officeDocument/2006/relationships/hyperlink" Target="http://it.wikipedia.org/wiki/Lago_Delio" TargetMode="External"/><Relationship Id="rId4" Type="http://schemas.openxmlformats.org/officeDocument/2006/relationships/hyperlink" Target="http://it.wikipedia.org/w/index.php?title=Molinera_(torrente)&amp;action=edit&amp;redlink=1"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8.jpeg"/><Relationship Id="rId2" Type="http://schemas.openxmlformats.org/officeDocument/2006/relationships/image" Target="../media/image94.png"/><Relationship Id="rId1" Type="http://schemas.openxmlformats.org/officeDocument/2006/relationships/slideLayout" Target="../slideLayouts/slideLayout5.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hyperlink" Target="http://www.google.it/imgres?q=NOCCIOLO&amp;um=1&amp;hl=it&amp;biw=1680&amp;bih=914&amp;tbm=isch&amp;tbnid=okZskbgsgv71BM:&amp;imgrefurl=http://www.fucsiamerlot.it/2011/04/14/a-spasso-tra-le-nocciole-della-felicita/&amp;docid=-UKR8ZMkKEXS0M&amp;imgurl=http://www.fucsiamerlot.it/wp-content/uploads/2011/04/Alberi-di-nocciolo-1024x768.jpg&amp;w=1024&amp;h=768&amp;ei=whBXT6OZCaPe4QSlio3EDw&amp;zoom=1"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5.xml"/><Relationship Id="rId5" Type="http://schemas.openxmlformats.org/officeDocument/2006/relationships/image" Target="../media/image102.jpeg"/><Relationship Id="rId4" Type="http://schemas.openxmlformats.org/officeDocument/2006/relationships/image" Target="../media/image101.jpeg"/></Relationships>
</file>

<file path=ppt/slides/_rels/slide7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hyperlink" Target="http://www.cailuino.it/natura/avifauna.html"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hyperlink" Target="http://www.cailuino.it/natura/anfibi.html" TargetMode="External"/><Relationship Id="rId1" Type="http://schemas.openxmlformats.org/officeDocument/2006/relationships/slideLayout" Target="../slideLayouts/slideLayout5.xml"/><Relationship Id="rId4" Type="http://schemas.openxmlformats.org/officeDocument/2006/relationships/image" Target="../media/image107.jpeg"/></Relationships>
</file>

<file path=ppt/slides/_rels/slide7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5.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75.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3.jpeg"/><Relationship Id="rId7" Type="http://schemas.openxmlformats.org/officeDocument/2006/relationships/image" Target="../media/image58.jpeg"/><Relationship Id="rId2" Type="http://schemas.openxmlformats.org/officeDocument/2006/relationships/image" Target="../media/image52.jpeg"/><Relationship Id="rId1" Type="http://schemas.openxmlformats.org/officeDocument/2006/relationships/slideLayout" Target="../slideLayouts/slideLayout5.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7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24.jpeg"/></Relationships>
</file>

<file path=ppt/slides/_rels/slide81.xml.rels><?xml version="1.0" encoding="UTF-8" standalone="yes"?>
<Relationships xmlns="http://schemas.openxmlformats.org/package/2006/relationships"><Relationship Id="rId8" Type="http://schemas.openxmlformats.org/officeDocument/2006/relationships/hyperlink" Target="http://www.iogirovagando.net/monteviasco01.htm" TargetMode="External"/><Relationship Id="rId3" Type="http://schemas.openxmlformats.org/officeDocument/2006/relationships/hyperlink" Target="http://www.neraverzasca.it/" TargetMode="External"/><Relationship Id="rId7" Type="http://schemas.openxmlformats.org/officeDocument/2006/relationships/hyperlink" Target="http://www.comuni-italiani.it/012/061/" TargetMode="External"/><Relationship Id="rId2" Type="http://schemas.openxmlformats.org/officeDocument/2006/relationships/hyperlink" Target="mailto:cailuino@cailuino.it" TargetMode="External"/><Relationship Id="rId1" Type="http://schemas.openxmlformats.org/officeDocument/2006/relationships/slideLayout" Target="../slideLayouts/slideLayout2.xml"/><Relationship Id="rId6" Type="http://schemas.openxmlformats.org/officeDocument/2006/relationships/hyperlink" Target="http://it.wikipedia.org/wiki/Curiglia_con_Monteviasco" TargetMode="External"/><Relationship Id="rId5" Type="http://schemas.openxmlformats.org/officeDocument/2006/relationships/hyperlink" Target="http://www.gruppoamicimonteviasco.it/" TargetMode="External"/><Relationship Id="rId4" Type="http://schemas.openxmlformats.org/officeDocument/2006/relationships/hyperlink" Target="http://www.monteviasco.it/"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214414" y="3786190"/>
            <a:ext cx="7772400" cy="714380"/>
          </a:xfrm>
        </p:spPr>
        <p:txBody>
          <a:bodyPr>
            <a:no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it-IT" sz="2000" b="1" dirty="0" smtClean="0">
                <a:ln>
                  <a:prstDash val="solid"/>
                </a:ln>
                <a:solidFill>
                  <a:schemeClr val="accent2">
                    <a:lumMod val="75000"/>
                  </a:schemeClr>
                </a:solidFill>
                <a:effectLst>
                  <a:outerShdw blurRad="88000" dist="50800" dir="5040000" algn="tl">
                    <a:schemeClr val="accent4">
                      <a:tint val="80000"/>
                      <a:satMod val="250000"/>
                      <a:alpha val="45000"/>
                    </a:schemeClr>
                  </a:outerShdw>
                </a:effectLst>
              </a:rPr>
              <a:t>Il nostro percorso  verso Monteviasco, </a:t>
            </a:r>
            <a:r>
              <a:rPr lang="it-IT" sz="2000" b="1" dirty="0">
                <a:ln>
                  <a:prstDash val="solid"/>
                </a:ln>
                <a:solidFill>
                  <a:schemeClr val="accent2">
                    <a:lumMod val="75000"/>
                  </a:schemeClr>
                </a:solidFill>
                <a:effectLst>
                  <a:outerShdw blurRad="88000" dist="50800" dir="5040000" algn="tl">
                    <a:schemeClr val="accent4">
                      <a:tint val="80000"/>
                      <a:satMod val="250000"/>
                      <a:alpha val="45000"/>
                    </a:schemeClr>
                  </a:outerShdw>
                </a:effectLst>
              </a:rPr>
              <a:t>P</a:t>
            </a:r>
            <a:r>
              <a:rPr lang="it-IT" sz="2000" b="1" dirty="0" smtClean="0">
                <a:ln>
                  <a:prstDash val="solid"/>
                </a:ln>
                <a:solidFill>
                  <a:schemeClr val="accent2">
                    <a:lumMod val="75000"/>
                  </a:schemeClr>
                </a:solidFill>
                <a:effectLst>
                  <a:outerShdw blurRad="88000" dist="50800" dir="5040000" algn="tl">
                    <a:schemeClr val="accent4">
                      <a:tint val="80000"/>
                      <a:satMod val="250000"/>
                      <a:alpha val="45000"/>
                    </a:schemeClr>
                  </a:outerShdw>
                </a:effectLst>
              </a:rPr>
              <a:t>iero e Curiglia</a:t>
            </a:r>
            <a:br>
              <a:rPr lang="it-IT" sz="2000" b="1" dirty="0" smtClean="0">
                <a:ln>
                  <a:prstDash val="solid"/>
                </a:ln>
                <a:solidFill>
                  <a:schemeClr val="accent2">
                    <a:lumMod val="75000"/>
                  </a:schemeClr>
                </a:solidFill>
                <a:effectLst>
                  <a:outerShdw blurRad="88000" dist="50800" dir="5040000" algn="tl">
                    <a:schemeClr val="accent4">
                      <a:tint val="80000"/>
                      <a:satMod val="250000"/>
                      <a:alpha val="45000"/>
                    </a:schemeClr>
                  </a:outerShdw>
                </a:effectLst>
              </a:rPr>
            </a:br>
            <a:r>
              <a:rPr lang="it-IT"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a:r>
            <a:br>
              <a:rPr lang="it-IT"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br>
            <a:r>
              <a:rPr lang="it-IT"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
            </a:r>
            <a:br>
              <a:rPr lang="it-IT"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br>
            <a:endParaRPr lang="it-IT" sz="2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5" name="Rettangolo 4"/>
          <p:cNvSpPr/>
          <p:nvPr/>
        </p:nvSpPr>
        <p:spPr>
          <a:xfrm>
            <a:off x="357158" y="1071546"/>
            <a:ext cx="8429684" cy="1754326"/>
          </a:xfrm>
          <a:prstGeom prst="rect">
            <a:avLst/>
          </a:prstGeom>
          <a:noFill/>
          <a:ln>
            <a:noFill/>
          </a:ln>
        </p:spPr>
        <p:txBody>
          <a:bodyPr wrap="square" lIns="91440" tIns="45720" rIns="91440" bIns="45720">
            <a:spAutoFit/>
          </a:bodyPr>
          <a:lstStyle/>
          <a:p>
            <a:pPr algn="ctr"/>
            <a:r>
              <a:rPr lang="it-IT" sz="5400" b="1" cap="none" spc="200" dirty="0" smtClean="0">
                <a:ln w="29210">
                  <a:solidFill>
                    <a:schemeClr val="accent3">
                      <a:tint val="10000"/>
                    </a:schemeClr>
                  </a:solidFill>
                </a:ln>
                <a:solidFill>
                  <a:schemeClr val="tx2">
                    <a:lumMod val="60000"/>
                    <a:lumOff val="40000"/>
                  </a:schemeClr>
                </a:solidFill>
                <a:effectLst>
                  <a:innerShdw blurRad="50800" dist="50800" dir="8100000">
                    <a:srgbClr val="7D7D7D">
                      <a:alpha val="73000"/>
                    </a:srgbClr>
                  </a:innerShdw>
                </a:effectLst>
                <a:latin typeface="Algerian" pitchFamily="82" charset="0"/>
              </a:rPr>
              <a:t>Scoprendo i luoghi della </a:t>
            </a:r>
            <a:r>
              <a:rPr lang="it-IT" sz="5400" b="1" cap="none" spc="200" dirty="0" err="1" smtClean="0">
                <a:ln w="29210">
                  <a:solidFill>
                    <a:schemeClr val="accent3">
                      <a:tint val="10000"/>
                    </a:schemeClr>
                  </a:solidFill>
                </a:ln>
                <a:solidFill>
                  <a:schemeClr val="tx2">
                    <a:lumMod val="60000"/>
                    <a:lumOff val="40000"/>
                  </a:schemeClr>
                </a:solidFill>
                <a:effectLst>
                  <a:innerShdw blurRad="50800" dist="50800" dir="8100000">
                    <a:srgbClr val="7D7D7D">
                      <a:alpha val="73000"/>
                    </a:srgbClr>
                  </a:innerShdw>
                </a:effectLst>
                <a:latin typeface="Algerian" pitchFamily="82" charset="0"/>
              </a:rPr>
              <a:t>Val</a:t>
            </a:r>
            <a:r>
              <a:rPr lang="it-IT" sz="5400" b="1" cap="none" spc="200" dirty="0" smtClean="0">
                <a:ln w="29210">
                  <a:solidFill>
                    <a:schemeClr val="accent3">
                      <a:tint val="10000"/>
                    </a:schemeClr>
                  </a:solidFill>
                </a:ln>
                <a:solidFill>
                  <a:schemeClr val="tx2">
                    <a:lumMod val="60000"/>
                    <a:lumOff val="40000"/>
                  </a:schemeClr>
                </a:solidFill>
                <a:effectLst>
                  <a:innerShdw blurRad="50800" dist="50800" dir="8100000">
                    <a:srgbClr val="7D7D7D">
                      <a:alpha val="73000"/>
                    </a:srgbClr>
                  </a:innerShdw>
                </a:effectLst>
                <a:latin typeface="Algerian" pitchFamily="82" charset="0"/>
              </a:rPr>
              <a:t> </a:t>
            </a:r>
            <a:r>
              <a:rPr lang="it-IT" sz="5400" b="1" cap="none" spc="200" dirty="0" err="1" smtClean="0">
                <a:ln w="29210">
                  <a:solidFill>
                    <a:schemeClr val="accent3">
                      <a:tint val="10000"/>
                    </a:schemeClr>
                  </a:solidFill>
                </a:ln>
                <a:solidFill>
                  <a:schemeClr val="tx2">
                    <a:lumMod val="60000"/>
                    <a:lumOff val="40000"/>
                  </a:schemeClr>
                </a:solidFill>
                <a:effectLst>
                  <a:innerShdw blurRad="50800" dist="50800" dir="8100000">
                    <a:srgbClr val="7D7D7D">
                      <a:alpha val="73000"/>
                    </a:srgbClr>
                  </a:innerShdw>
                </a:effectLst>
                <a:latin typeface="Algerian" pitchFamily="82" charset="0"/>
              </a:rPr>
              <a:t>veddasca</a:t>
            </a:r>
            <a:endParaRPr lang="it-IT" sz="5400" b="1" cap="none" spc="200" dirty="0">
              <a:ln w="29210">
                <a:solidFill>
                  <a:schemeClr val="accent3">
                    <a:tint val="10000"/>
                  </a:schemeClr>
                </a:solidFill>
              </a:ln>
              <a:solidFill>
                <a:schemeClr val="tx2">
                  <a:lumMod val="60000"/>
                  <a:lumOff val="40000"/>
                </a:schemeClr>
              </a:solidFill>
              <a:effectLst>
                <a:innerShdw blurRad="50800" dist="50800" dir="8100000">
                  <a:srgbClr val="7D7D7D">
                    <a:alpha val="73000"/>
                  </a:srgbClr>
                </a:innerShdw>
              </a:effectLst>
              <a:latin typeface="Algerian" pitchFamily="82" charset="0"/>
            </a:endParaRPr>
          </a:p>
        </p:txBody>
      </p:sp>
      <p:sp>
        <p:nvSpPr>
          <p:cNvPr id="4" name="CasellaDiTesto 3"/>
          <p:cNvSpPr txBox="1"/>
          <p:nvPr/>
        </p:nvSpPr>
        <p:spPr>
          <a:xfrm>
            <a:off x="3491880" y="5517232"/>
            <a:ext cx="4320480" cy="369332"/>
          </a:xfrm>
          <a:prstGeom prst="rect">
            <a:avLst/>
          </a:prstGeom>
          <a:noFill/>
        </p:spPr>
        <p:txBody>
          <a:bodyPr wrap="square" rtlCol="0">
            <a:spAutoFit/>
          </a:bodyPr>
          <a:lstStyle/>
          <a:p>
            <a:r>
              <a:rPr lang="it-IT" dirty="0" smtClean="0"/>
              <a:t>Classe 2^ A </a:t>
            </a:r>
            <a:r>
              <a:rPr lang="it-IT" dirty="0" smtClean="0"/>
              <a:t>Turismo  </a:t>
            </a:r>
            <a:r>
              <a:rPr lang="it-IT" dirty="0" err="1" smtClean="0"/>
              <a:t>a.s.</a:t>
            </a:r>
            <a:r>
              <a:rPr lang="it-IT" dirty="0" smtClean="0"/>
              <a:t> 2011/2012 </a:t>
            </a:r>
            <a:endParaRPr lang="it-IT" dirty="0"/>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2000"/>
                                        <p:tgtEl>
                                          <p:spTgt spid="5"/>
                                        </p:tgtEl>
                                      </p:cBhvr>
                                    </p:animEffect>
                                  </p:childTnLst>
                                </p:cTn>
                              </p:par>
                            </p:childTnLst>
                          </p:cTn>
                        </p:par>
                        <p:par>
                          <p:cTn id="8" fill="hold">
                            <p:stCondLst>
                              <p:cond delay="2000"/>
                            </p:stCondLst>
                            <p:childTnLst>
                              <p:par>
                                <p:cTn id="9" presetID="3"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par>
                          <p:cTn id="12" fill="hold">
                            <p:stCondLst>
                              <p:cond delay="2500"/>
                            </p:stCondLst>
                            <p:childTnLst>
                              <p:par>
                                <p:cTn id="13" presetID="55"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0.70"/>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6000" b="-16000"/>
          </a:stretch>
        </a:blipFill>
        <a:effectLst/>
      </p:bgPr>
    </p:bg>
    <p:spTree>
      <p:nvGrpSpPr>
        <p:cNvPr id="1" name=""/>
        <p:cNvGrpSpPr/>
        <p:nvPr/>
      </p:nvGrpSpPr>
      <p:grpSpPr>
        <a:xfrm>
          <a:off x="0" y="0"/>
          <a:ext cx="0" cy="0"/>
          <a:chOff x="0" y="0"/>
          <a:chExt cx="0" cy="0"/>
        </a:xfrm>
      </p:grpSpPr>
      <p:sp>
        <p:nvSpPr>
          <p:cNvPr id="1026" name="WordArt 2"/>
          <p:cNvSpPr>
            <a:spLocks noChangeArrowheads="1" noChangeShapeType="1" noTextEdit="1"/>
          </p:cNvSpPr>
          <p:nvPr/>
        </p:nvSpPr>
        <p:spPr bwMode="auto">
          <a:xfrm>
            <a:off x="2357422" y="1000108"/>
            <a:ext cx="6000792" cy="1143008"/>
          </a:xfrm>
          <a:prstGeom prst="rect">
            <a:avLst/>
          </a:prstGeom>
        </p:spPr>
        <p:txBody>
          <a:bodyPr wrap="none" fromWordArt="1">
            <a:prstTxWarp prst="textPlain">
              <a:avLst>
                <a:gd name="adj" fmla="val 50000"/>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rtl="0"/>
            <a:r>
              <a:rPr lang="it-IT" sz="3600" b="1" kern="10"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Black"/>
              </a:rPr>
              <a:t>Monteviasco</a:t>
            </a:r>
            <a:endParaRPr lang="it-IT" sz="3600" b="1" kern="1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Black"/>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Sottotitolo 2"/>
          <p:cNvSpPr txBox="1">
            <a:spLocks/>
          </p:cNvSpPr>
          <p:nvPr/>
        </p:nvSpPr>
        <p:spPr>
          <a:xfrm>
            <a:off x="611560" y="260648"/>
            <a:ext cx="7632848" cy="3168352"/>
          </a:xfrm>
          <a:prstGeom prst="rect">
            <a:avLst/>
          </a:prstGeom>
        </p:spPr>
        <p:txBody>
          <a:bodyPr>
            <a:normAutofit/>
          </a:bodyPr>
          <a:lstStyle/>
          <a:p>
            <a:pPr marR="0" lvl="0" indent="-342900" algn="just" defTabSz="914400" rtl="0" eaLnBrk="1" fontAlgn="auto" latinLnBrk="0" hangingPunct="1">
              <a:lnSpc>
                <a:spcPct val="100000"/>
              </a:lnSpc>
              <a:spcAft>
                <a:spcPts val="0"/>
              </a:spcAft>
              <a:buClrTx/>
              <a:buSzTx/>
              <a:tabLst/>
              <a:defRPr/>
            </a:pPr>
            <a:r>
              <a:rPr kumimoji="0" lang="it-IT" sz="2400" i="0" u="none" strike="noStrike" kern="1200" cap="none" spc="0" normalizeH="0" baseline="0" noProof="0" dirty="0" smtClean="0">
                <a:ln>
                  <a:noFill/>
                </a:ln>
                <a:solidFill>
                  <a:schemeClr val="tx2">
                    <a:lumMod val="75000"/>
                  </a:schemeClr>
                </a:solidFill>
                <a:effectLst/>
                <a:uLnTx/>
                <a:uFillTx/>
                <a:latin typeface="Berlin Sans FB" pitchFamily="34" charset="0"/>
              </a:rPr>
              <a:t>"Esistono ancora angoli di mondi vari e magici nel loro statico esistere, dove la perfezione del paesaggio si sposa a quella delle cose, e tutti hanno in comune il silenzio e lo splendore della natura, oggi sempre più difficili a trovarsi</a:t>
            </a:r>
            <a:r>
              <a:rPr lang="it-IT" sz="2400" noProof="0" dirty="0" smtClean="0">
                <a:solidFill>
                  <a:schemeClr val="tx2">
                    <a:lumMod val="75000"/>
                  </a:schemeClr>
                </a:solidFill>
                <a:latin typeface="Berlin Sans FB" pitchFamily="34" charset="0"/>
              </a:rPr>
              <a:t>”.</a:t>
            </a:r>
            <a:endParaRPr kumimoji="0" lang="it-IT" sz="2400" i="0" u="none" strike="noStrike" kern="1200" cap="none" spc="0" normalizeH="0" baseline="0" noProof="0" dirty="0" smtClean="0">
              <a:ln>
                <a:noFill/>
              </a:ln>
              <a:solidFill>
                <a:schemeClr val="tx2">
                  <a:lumMod val="75000"/>
                </a:schemeClr>
              </a:solidFill>
              <a:effectLst/>
              <a:uLnTx/>
              <a:uFillTx/>
              <a:latin typeface="Berlin Sans FB" pitchFamily="34" charset="0"/>
            </a:endParaRPr>
          </a:p>
          <a:p>
            <a:pPr indent="-342900" algn="just"/>
            <a:endParaRPr lang="it-IT" sz="1200" dirty="0" smtClean="0">
              <a:solidFill>
                <a:schemeClr val="tx2">
                  <a:lumMod val="75000"/>
                </a:schemeClr>
              </a:solidFill>
              <a:latin typeface="Berlin Sans FB" pitchFamily="34" charset="0"/>
            </a:endParaRPr>
          </a:p>
          <a:p>
            <a:pPr indent="-342900" algn="ctr"/>
            <a:r>
              <a:rPr lang="it-IT" sz="1200" dirty="0" smtClean="0">
                <a:solidFill>
                  <a:schemeClr val="tx2">
                    <a:lumMod val="75000"/>
                  </a:schemeClr>
                </a:solidFill>
                <a:latin typeface="Berlin Sans FB" pitchFamily="34" charset="0"/>
              </a:rPr>
              <a:t>Tratto da  "Monteviasco, storia di un paese solitario" di L. Giampaolo e P.A. Miravalle –</a:t>
            </a:r>
          </a:p>
          <a:p>
            <a:pPr indent="-342900" algn="ctr"/>
            <a:r>
              <a:rPr lang="it-IT" sz="1200" dirty="0" smtClean="0">
                <a:solidFill>
                  <a:schemeClr val="tx2">
                    <a:lumMod val="75000"/>
                  </a:schemeClr>
                </a:solidFill>
                <a:latin typeface="Berlin Sans FB" pitchFamily="34" charset="0"/>
              </a:rPr>
              <a:t> Ed. Società Storica Varesina 1974.</a:t>
            </a:r>
          </a:p>
          <a:p>
            <a:pPr marR="0" lvl="0" indent="-342900" algn="just" defTabSz="914400" rtl="0" eaLnBrk="1" fontAlgn="auto" latinLnBrk="0" hangingPunct="1">
              <a:lnSpc>
                <a:spcPct val="100000"/>
              </a:lnSpc>
              <a:spcAft>
                <a:spcPts val="0"/>
              </a:spcAft>
              <a:buClrTx/>
              <a:buSzTx/>
              <a:tabLst/>
              <a:defRPr/>
            </a:pPr>
            <a:endParaRPr lang="it-IT" sz="3200" b="1" dirty="0" smtClean="0">
              <a:solidFill>
                <a:schemeClr val="tx2">
                  <a:lumMod val="75000"/>
                </a:schemeClr>
              </a:solidFill>
            </a:endParaRPr>
          </a:p>
          <a:p>
            <a:pPr marR="0" lvl="0" indent="-342900" algn="just" defTabSz="914400" rtl="0" eaLnBrk="1" fontAlgn="auto" latinLnBrk="0" hangingPunct="1">
              <a:lnSpc>
                <a:spcPct val="100000"/>
              </a:lnSpc>
              <a:spcAft>
                <a:spcPts val="0"/>
              </a:spcAft>
              <a:buClrTx/>
              <a:buSzTx/>
              <a:tabLst/>
              <a:defRPr/>
            </a:pPr>
            <a:endParaRPr kumimoji="0" lang="it-IT" sz="3200" b="1" i="0" u="none" strike="noStrike" kern="1200" cap="none" spc="0" normalizeH="0" baseline="0" noProof="0" dirty="0" smtClean="0">
              <a:ln>
                <a:noFill/>
              </a:ln>
              <a:solidFill>
                <a:schemeClr val="tx2">
                  <a:lumMod val="75000"/>
                </a:schemeClr>
              </a:solidFill>
              <a:effectLst/>
              <a:uLnTx/>
              <a:uFillTx/>
              <a:latin typeface="+mn-lt"/>
              <a:ea typeface="+mn-ea"/>
              <a:cs typeface="+mn-cs"/>
            </a:endParaRPr>
          </a:p>
          <a:p>
            <a:pPr marR="0" lvl="0" indent="-342900" algn="just" defTabSz="914400" rtl="0" eaLnBrk="1" fontAlgn="auto" latinLnBrk="0" hangingPunct="1">
              <a:lnSpc>
                <a:spcPct val="100000"/>
              </a:lnSpc>
              <a:spcAft>
                <a:spcPts val="0"/>
              </a:spcAft>
              <a:buClrTx/>
              <a:buSzTx/>
              <a:tabLst/>
              <a:defRPr/>
            </a:pPr>
            <a:endParaRPr lang="it-IT" sz="3200" b="1" dirty="0" smtClean="0">
              <a:solidFill>
                <a:schemeClr val="tx2">
                  <a:lumMod val="75000"/>
                </a:schemeClr>
              </a:solidFill>
            </a:endParaRPr>
          </a:p>
          <a:p>
            <a:pPr marR="0" lvl="0" indent="-342900" algn="just" defTabSz="914400" rtl="0" eaLnBrk="1" fontAlgn="auto" latinLnBrk="0" hangingPunct="1">
              <a:lnSpc>
                <a:spcPct val="100000"/>
              </a:lnSpc>
              <a:spcAft>
                <a:spcPts val="0"/>
              </a:spcAft>
              <a:buClrTx/>
              <a:buSzTx/>
              <a:tabLst/>
              <a:defRPr/>
            </a:pPr>
            <a:endParaRPr kumimoji="0" lang="it-IT" sz="3200" b="1" i="0" u="none" strike="noStrike" kern="1200" cap="none" spc="0" normalizeH="0" baseline="0" noProof="0" dirty="0" smtClean="0">
              <a:ln>
                <a:noFill/>
              </a:ln>
              <a:solidFill>
                <a:schemeClr val="tx2">
                  <a:lumMod val="75000"/>
                </a:schemeClr>
              </a:solidFill>
              <a:effectLst/>
              <a:uLnTx/>
              <a:uFillTx/>
              <a:latin typeface="+mn-lt"/>
              <a:ea typeface="+mn-ea"/>
              <a:cs typeface="+mn-cs"/>
            </a:endParaRPr>
          </a:p>
          <a:p>
            <a:pPr marR="0" lvl="0" indent="-342900" algn="just" defTabSz="914400" rtl="0" eaLnBrk="1" fontAlgn="auto" latinLnBrk="0" hangingPunct="1">
              <a:lnSpc>
                <a:spcPct val="100000"/>
              </a:lnSpc>
              <a:spcAft>
                <a:spcPts val="0"/>
              </a:spcAft>
              <a:buClrTx/>
              <a:buSzTx/>
              <a:tabLst/>
              <a:defRPr/>
            </a:pPr>
            <a:endParaRPr kumimoji="0" lang="it-IT" sz="3200" b="1" i="0" u="none" strike="noStrike" kern="1200" cap="none" spc="0" normalizeH="0" baseline="0" noProof="0" dirty="0" smtClean="0">
              <a:ln>
                <a:noFill/>
              </a:ln>
              <a:solidFill>
                <a:schemeClr val="tx2">
                  <a:lumMod val="75000"/>
                </a:schemeClr>
              </a:solidFill>
              <a:effectLst/>
              <a:uLnTx/>
              <a:uFillTx/>
              <a:latin typeface="+mn-lt"/>
              <a:ea typeface="+mn-ea"/>
              <a:cs typeface="+mn-cs"/>
            </a:endParaRPr>
          </a:p>
          <a:p>
            <a:pPr marR="0" lvl="0" indent="-342900" algn="just" defTabSz="914400" rtl="0" eaLnBrk="1" fontAlgn="auto" latinLnBrk="0" hangingPunct="1">
              <a:lnSpc>
                <a:spcPct val="100000"/>
              </a:lnSpc>
              <a:spcAft>
                <a:spcPts val="0"/>
              </a:spcAft>
              <a:buClrTx/>
              <a:buSzTx/>
              <a:buFont typeface="Arial" pitchFamily="34" charset="0"/>
              <a:buChar char="•"/>
              <a:tabLst/>
              <a:defRPr/>
            </a:pPr>
            <a:endParaRPr kumimoji="0" lang="it-IT" sz="26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it-IT"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it-IT"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spTree>
  </p:cSld>
  <p:clrMapOvr>
    <a:masterClrMapping/>
  </p:clrMapOvr>
  <p:transition advClick="0" advTm="5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DF1A7"/>
        </a:soli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323528" y="1196752"/>
            <a:ext cx="8363272" cy="4929411"/>
          </a:xfrm>
        </p:spPr>
        <p:txBody>
          <a:bodyPr/>
          <a:lstStyle/>
          <a:p>
            <a:pPr>
              <a:buNone/>
            </a:pPr>
            <a:endParaRPr lang="it-IT" dirty="0" smtClean="0"/>
          </a:p>
          <a:p>
            <a:pPr>
              <a:buNone/>
            </a:pPr>
            <a:endParaRPr lang="it-IT" dirty="0"/>
          </a:p>
        </p:txBody>
      </p:sp>
      <p:sp>
        <p:nvSpPr>
          <p:cNvPr id="4" name="Rettangolo 3"/>
          <p:cNvSpPr/>
          <p:nvPr/>
        </p:nvSpPr>
        <p:spPr>
          <a:xfrm>
            <a:off x="323528" y="1268760"/>
            <a:ext cx="4968552" cy="4770537"/>
          </a:xfrm>
          <a:prstGeom prst="rect">
            <a:avLst/>
          </a:prstGeom>
        </p:spPr>
        <p:txBody>
          <a:bodyPr wrap="square">
            <a:spAutoFit/>
          </a:bodyPr>
          <a:lstStyle/>
          <a:p>
            <a:pPr algn="just"/>
            <a:r>
              <a:rPr lang="it-IT" sz="1600" dirty="0" smtClean="0">
                <a:latin typeface="Berlin Sans FB" pitchFamily="34" charset="0"/>
                <a:cs typeface="Andalus" pitchFamily="2" charset="-78"/>
              </a:rPr>
              <a:t>Monteviasco è un paese situato nella Val Veddasca, in Provincia di Varese, più precisamente sulle Prealpi che sovrastano Luino e il Lago Maggiore, luogo in cui il tempo si è fermato e dove il cemento e il motore a scoppio non sono ancora arrivati. </a:t>
            </a:r>
          </a:p>
          <a:p>
            <a:pPr algn="just"/>
            <a:r>
              <a:rPr lang="it-IT" sz="1600" dirty="0" smtClean="0">
                <a:latin typeface="Berlin Sans FB" pitchFamily="34" charset="0"/>
                <a:cs typeface="Andalus" pitchFamily="2" charset="-78"/>
              </a:rPr>
              <a:t>Non ci sono strade che collegano Monteviasco con "il resto del mondo", esiste solo un sentiero (costituito da circa 1.400 gradini), oppure è possibile utilizzare una funivia</a:t>
            </a:r>
            <a:r>
              <a:rPr lang="it-IT" sz="1600" dirty="0" smtClean="0">
                <a:solidFill>
                  <a:schemeClr val="bg2">
                    <a:lumMod val="25000"/>
                  </a:schemeClr>
                </a:solidFill>
                <a:latin typeface="Berlin Sans FB" pitchFamily="34" charset="0"/>
                <a:cs typeface="Andalus" pitchFamily="2" charset="-78"/>
              </a:rPr>
              <a:t>. </a:t>
            </a:r>
          </a:p>
          <a:p>
            <a:pPr algn="just"/>
            <a:r>
              <a:rPr lang="it-IT" sz="1600" dirty="0" smtClean="0">
                <a:latin typeface="Berlin Sans FB" pitchFamily="34" charset="0"/>
                <a:cs typeface="Andalus" pitchFamily="2" charset="-78"/>
              </a:rPr>
              <a:t>L’alta valle è chiusa dalla catena di monti che dal Monte Tamaro, lungo la cresta del confine, corre sino al Monte Lema, la cima più alta della provincia di Varese.</a:t>
            </a:r>
          </a:p>
          <a:p>
            <a:pPr algn="just"/>
            <a:r>
              <a:rPr lang="it-IT" sz="1600" dirty="0" smtClean="0">
                <a:latin typeface="Berlin Sans FB" pitchFamily="34" charset="0"/>
                <a:cs typeface="Andalus" pitchFamily="2" charset="-78"/>
              </a:rPr>
              <a:t>Il territorio è particolarmente esteso e non sono pochi gli angoli che meritano di essere visti. Chiunque non potrà che subire il fascino di questi luoghi nei quali permangono i segni di un paesaggio rurale dominato da parchi e pascoli.</a:t>
            </a:r>
          </a:p>
          <a:p>
            <a:pPr algn="just"/>
            <a:r>
              <a:rPr lang="it-IT" sz="1600" dirty="0" smtClean="0">
                <a:latin typeface="Berlin Sans FB" pitchFamily="34" charset="0"/>
                <a:cs typeface="Andalus" pitchFamily="2" charset="-78"/>
              </a:rPr>
              <a:t>Il </a:t>
            </a:r>
            <a:r>
              <a:rPr lang="it-IT" sz="1600" dirty="0">
                <a:latin typeface="Berlin Sans FB" pitchFamily="34" charset="0"/>
                <a:cs typeface="Andalus" pitchFamily="2" charset="-78"/>
              </a:rPr>
              <a:t>paese si annuncia con campi terrazzati e </a:t>
            </a:r>
            <a:r>
              <a:rPr lang="it-IT" sz="1600" dirty="0" smtClean="0">
                <a:latin typeface="Berlin Sans FB" pitchFamily="34" charset="0"/>
                <a:cs typeface="Andalus" pitchFamily="2" charset="-78"/>
              </a:rPr>
              <a:t>selve di castagno.</a:t>
            </a:r>
            <a:endParaRPr lang="it-IT" dirty="0"/>
          </a:p>
        </p:txBody>
      </p:sp>
      <p:pic>
        <p:nvPicPr>
          <p:cNvPr id="9" name="Immagine 8" descr="monn.jpg"/>
          <p:cNvPicPr>
            <a:picLocks noChangeAspect="1"/>
          </p:cNvPicPr>
          <p:nvPr/>
        </p:nvPicPr>
        <p:blipFill>
          <a:blip r:embed="rId2" cstate="print"/>
          <a:stretch>
            <a:fillRect/>
          </a:stretch>
        </p:blipFill>
        <p:spPr>
          <a:xfrm>
            <a:off x="5364088" y="714356"/>
            <a:ext cx="3779912" cy="5357850"/>
          </a:xfrm>
          <a:prstGeom prst="rect">
            <a:avLst/>
          </a:prstGeom>
        </p:spPr>
      </p:pic>
      <p:sp>
        <p:nvSpPr>
          <p:cNvPr id="2050" name="WordArt 2"/>
          <p:cNvSpPr>
            <a:spLocks noChangeArrowheads="1" noChangeShapeType="1" noTextEdit="1"/>
          </p:cNvSpPr>
          <p:nvPr/>
        </p:nvSpPr>
        <p:spPr bwMode="auto">
          <a:xfrm>
            <a:off x="755576" y="260648"/>
            <a:ext cx="3406527" cy="878929"/>
          </a:xfrm>
          <a:prstGeom prst="rect">
            <a:avLst/>
          </a:prstGeom>
          <a:noFill/>
        </p:spPr>
        <p:txBody>
          <a:bodyPr wrap="none" fromWordArt="1">
            <a:prstTxWarp prst="textPlain">
              <a:avLst>
                <a:gd name="adj" fmla="val 50000"/>
              </a:avLst>
            </a:prstTxWarp>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rtl="0"/>
            <a:r>
              <a:rPr lang="it-IT" sz="3600" b="1" kern="10" dirty="0" smtClean="0">
                <a:ln/>
                <a:solidFill>
                  <a:srgbClr val="008000"/>
                </a:solidFill>
                <a:latin typeface="Berlin Sans FB" pitchFamily="34" charset="0"/>
              </a:rPr>
              <a:t>Territorio</a:t>
            </a:r>
            <a:endParaRPr lang="it-IT" sz="3600" b="1" kern="10" dirty="0">
              <a:ln/>
              <a:solidFill>
                <a:srgbClr val="008000"/>
              </a:solidFill>
              <a:latin typeface="Berlin Sans FB" pitchFamily="34"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anim calcmode="lin" valueType="num">
                                      <p:cBhvr>
                                        <p:cTn id="9" dur="2000" fill="hold"/>
                                        <p:tgtEl>
                                          <p:spTgt spid="9"/>
                                        </p:tgtEl>
                                        <p:attrNameLst>
                                          <p:attrName>style.rotation</p:attrName>
                                        </p:attrNameLst>
                                      </p:cBhvr>
                                      <p:tavLst>
                                        <p:tav tm="0">
                                          <p:val>
                                            <p:fltVal val="360"/>
                                          </p:val>
                                        </p:tav>
                                        <p:tav tm="100000">
                                          <p:val>
                                            <p:fltVal val="0"/>
                                          </p:val>
                                        </p:tav>
                                      </p:tavLst>
                                    </p:anim>
                                    <p:animEffect transition="in" filter="fade">
                                      <p:cBhvr>
                                        <p:cTn id="10" dur="2000"/>
                                        <p:tgtEl>
                                          <p:spTgt spid="9"/>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strips(downLeft)">
                                      <p:cBhvr>
                                        <p:cTn id="13" dur="2000"/>
                                        <p:tgtEl>
                                          <p:spTgt spid="2050"/>
                                        </p:tgtEl>
                                      </p:cBhvr>
                                    </p:animEffect>
                                  </p:childTnLst>
                                </p:cTn>
                              </p:par>
                              <p:par>
                                <p:cTn id="14" presetID="7"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0" fill="hold"/>
                                        <p:tgtEl>
                                          <p:spTgt spid="4"/>
                                        </p:tgtEl>
                                        <p:attrNameLst>
                                          <p:attrName>ppt_x</p:attrName>
                                        </p:attrNameLst>
                                      </p:cBhvr>
                                      <p:tavLst>
                                        <p:tav tm="0">
                                          <p:val>
                                            <p:strVal val="#ppt_x"/>
                                          </p:val>
                                        </p:tav>
                                        <p:tav tm="100000">
                                          <p:val>
                                            <p:strVal val="#ppt_x"/>
                                          </p:val>
                                        </p:tav>
                                      </p:tavLst>
                                    </p:anim>
                                    <p:anim calcmode="lin" valueType="num">
                                      <p:cBhvr additive="base">
                                        <p:cTn id="17"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5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44000" b="-44000"/>
          </a:stretch>
        </a:blipFill>
        <a:effectLst/>
      </p:bgPr>
    </p:bg>
    <p:spTree>
      <p:nvGrpSpPr>
        <p:cNvPr id="1" name=""/>
        <p:cNvGrpSpPr/>
        <p:nvPr/>
      </p:nvGrpSpPr>
      <p:grpSpPr>
        <a:xfrm>
          <a:off x="0" y="0"/>
          <a:ext cx="0" cy="0"/>
          <a:chOff x="0" y="0"/>
          <a:chExt cx="0" cy="0"/>
        </a:xfrm>
      </p:grpSpPr>
      <p:sp>
        <p:nvSpPr>
          <p:cNvPr id="2" name="CasellaDiTesto 1"/>
          <p:cNvSpPr txBox="1"/>
          <p:nvPr/>
        </p:nvSpPr>
        <p:spPr>
          <a:xfrm>
            <a:off x="4714876" y="1214422"/>
            <a:ext cx="3000396" cy="2677656"/>
          </a:xfrm>
          <a:prstGeom prst="rect">
            <a:avLst/>
          </a:prstGeom>
          <a:noFill/>
        </p:spPr>
        <p:txBody>
          <a:bodyPr wrap="square" rtlCol="0">
            <a:spAutoFit/>
          </a:bodyPr>
          <a:lstStyle/>
          <a:p>
            <a:r>
              <a:rPr lang="it-IT" sz="2800" dirty="0" smtClean="0">
                <a:solidFill>
                  <a:srgbClr val="99FF99"/>
                </a:solidFill>
                <a:latin typeface="Berlin Sans FB" pitchFamily="34" charset="0"/>
              </a:rPr>
              <a:t>La funivia: </a:t>
            </a:r>
          </a:p>
          <a:p>
            <a:r>
              <a:rPr lang="it-IT" sz="2800" dirty="0" smtClean="0">
                <a:solidFill>
                  <a:srgbClr val="99FF99"/>
                </a:solidFill>
                <a:latin typeface="Berlin Sans FB" pitchFamily="34" charset="0"/>
              </a:rPr>
              <a:t>l’unico mezzo che ti consente di arrivare a Monteviasco senza fare alcuna fatica.</a:t>
            </a:r>
            <a:endParaRPr lang="it-IT" sz="2800" dirty="0">
              <a:solidFill>
                <a:srgbClr val="99FF99"/>
              </a:solidFill>
              <a:latin typeface="Berlin Sans FB" pitchFamily="34"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99FF">
            <a:alpha val="37000"/>
          </a:srgb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52536" y="0"/>
            <a:ext cx="8229600" cy="1143000"/>
          </a:xfrm>
        </p:spPr>
        <p:txBody>
          <a:bodyPr>
            <a:normAutofit/>
          </a:bodyPr>
          <a:lstStyle/>
          <a:p>
            <a:r>
              <a:rPr lang="it-IT" sz="4000" u="sng" dirty="0" smtClean="0">
                <a:solidFill>
                  <a:srgbClr val="FF0000"/>
                </a:solidFill>
                <a:latin typeface="Berlin Sans FB" pitchFamily="34" charset="0"/>
              </a:rPr>
              <a:t>Come si arriva a Monteviasco??</a:t>
            </a:r>
            <a:endParaRPr lang="it-IT" sz="4000" u="sng" dirty="0">
              <a:solidFill>
                <a:srgbClr val="FF0000"/>
              </a:solidFill>
              <a:latin typeface="Berlin Sans FB" pitchFamily="34" charset="0"/>
            </a:endParaRPr>
          </a:p>
        </p:txBody>
      </p:sp>
      <p:sp>
        <p:nvSpPr>
          <p:cNvPr id="3" name="Segnaposto contenuto 2"/>
          <p:cNvSpPr>
            <a:spLocks noGrp="1"/>
          </p:cNvSpPr>
          <p:nvPr>
            <p:ph idx="1"/>
          </p:nvPr>
        </p:nvSpPr>
        <p:spPr>
          <a:xfrm>
            <a:off x="5148064" y="1340768"/>
            <a:ext cx="3405064" cy="4453955"/>
          </a:xfrm>
        </p:spPr>
        <p:txBody>
          <a:bodyPr/>
          <a:lstStyle/>
          <a:p>
            <a:pPr marL="0" algn="ctr">
              <a:spcBef>
                <a:spcPts val="0"/>
              </a:spcBef>
              <a:buNone/>
            </a:pPr>
            <a:r>
              <a:rPr lang="it-IT" sz="2000" dirty="0" smtClean="0">
                <a:solidFill>
                  <a:srgbClr val="663300"/>
                </a:solidFill>
                <a:latin typeface="Berlin Sans FB" pitchFamily="34" charset="0"/>
              </a:rPr>
              <a:t>Da Luino bisogna andare sulla provinciale per Dumenza </a:t>
            </a:r>
          </a:p>
          <a:p>
            <a:pPr marL="0" algn="ctr">
              <a:spcBef>
                <a:spcPts val="0"/>
              </a:spcBef>
              <a:buNone/>
            </a:pPr>
            <a:r>
              <a:rPr lang="it-IT" sz="2000" dirty="0" smtClean="0">
                <a:solidFill>
                  <a:srgbClr val="663300"/>
                </a:solidFill>
                <a:latin typeface="Berlin Sans FB" pitchFamily="34" charset="0"/>
              </a:rPr>
              <a:t>fino a Due Cossani, poi a destra per Curiglia fino a </a:t>
            </a:r>
          </a:p>
          <a:p>
            <a:pPr marL="0" algn="ctr">
              <a:spcBef>
                <a:spcPts val="0"/>
              </a:spcBef>
              <a:buNone/>
            </a:pPr>
            <a:r>
              <a:rPr lang="it-IT" sz="2000" dirty="0" smtClean="0">
                <a:solidFill>
                  <a:srgbClr val="663300"/>
                </a:solidFill>
                <a:latin typeface="Berlin Sans FB" pitchFamily="34" charset="0"/>
              </a:rPr>
              <a:t>Piero. Da qui a Monteviasco (con la funivia o a piedi per</a:t>
            </a:r>
          </a:p>
          <a:p>
            <a:pPr marL="0" algn="ctr">
              <a:spcBef>
                <a:spcPts val="0"/>
              </a:spcBef>
              <a:buNone/>
            </a:pPr>
            <a:r>
              <a:rPr lang="it-IT" sz="2000" dirty="0" smtClean="0">
                <a:solidFill>
                  <a:srgbClr val="663300"/>
                </a:solidFill>
                <a:latin typeface="Berlin Sans FB" pitchFamily="34" charset="0"/>
              </a:rPr>
              <a:t>la mulattiera a gradoni).</a:t>
            </a:r>
          </a:p>
          <a:p>
            <a:pPr>
              <a:buNone/>
            </a:pPr>
            <a:endParaRPr lang="it-IT" dirty="0"/>
          </a:p>
        </p:txBody>
      </p:sp>
      <p:pic>
        <p:nvPicPr>
          <p:cNvPr id="4" name="Picture 2" descr="G:\MONTEVIASCO IMM\mappa monteviasco.gif"/>
          <p:cNvPicPr>
            <a:picLocks noChangeAspect="1" noChangeArrowheads="1"/>
          </p:cNvPicPr>
          <p:nvPr/>
        </p:nvPicPr>
        <p:blipFill>
          <a:blip r:embed="rId2" cstate="print"/>
          <a:srcRect/>
          <a:stretch>
            <a:fillRect/>
          </a:stretch>
        </p:blipFill>
        <p:spPr bwMode="auto">
          <a:xfrm>
            <a:off x="179512" y="908720"/>
            <a:ext cx="4680520" cy="5582994"/>
          </a:xfrm>
          <a:prstGeom prst="rect">
            <a:avLst/>
          </a:prstGeom>
          <a:noFill/>
        </p:spPr>
      </p:pic>
      <p:pic>
        <p:nvPicPr>
          <p:cNvPr id="5" name="Immagine 4" descr="Logo Mon con Cur.bmp"/>
          <p:cNvPicPr/>
          <p:nvPr/>
        </p:nvPicPr>
        <p:blipFill>
          <a:blip r:embed="rId3" cstate="print"/>
          <a:stretch>
            <a:fillRect/>
          </a:stretch>
        </p:blipFill>
        <p:spPr>
          <a:xfrm>
            <a:off x="7884368" y="188640"/>
            <a:ext cx="864096" cy="1008112"/>
          </a:xfrm>
          <a:prstGeom prst="rect">
            <a:avLst/>
          </a:prstGeom>
        </p:spPr>
      </p:pic>
      <p:sp>
        <p:nvSpPr>
          <p:cNvPr id="12290" name="AutoShape 2" descr="http://www.gpsvarese.it/tracciati/203/foto/203-09gpsvarese-scalinata%20di%20Monteviasco.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1000"/>
                                        <p:tgtEl>
                                          <p:spTgt spid="4"/>
                                        </p:tgtEl>
                                      </p:cBhvr>
                                    </p:animEffect>
                                  </p:childTnLst>
                                </p:cTn>
                              </p:par>
                              <p:par>
                                <p:cTn id="11" presetID="18" presetClass="entr" presetSubtype="12"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strips(downLeft)">
                                      <p:cBhvr>
                                        <p:cTn id="13" dur="2000"/>
                                        <p:tgtEl>
                                          <p:spTgt spid="3">
                                            <p:txEl>
                                              <p:pRg st="0" end="0"/>
                                            </p:txEl>
                                          </p:spTgt>
                                        </p:tgtEl>
                                      </p:cBhvr>
                                    </p:animEffect>
                                  </p:childTnLst>
                                </p:cTn>
                              </p:par>
                              <p:par>
                                <p:cTn id="14" presetID="18" presetClass="entr" presetSubtype="12"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strips(downLeft)">
                                      <p:cBhvr>
                                        <p:cTn id="16" dur="2000"/>
                                        <p:tgtEl>
                                          <p:spTgt spid="3">
                                            <p:txEl>
                                              <p:pRg st="1" end="1"/>
                                            </p:txEl>
                                          </p:spTgt>
                                        </p:tgtEl>
                                      </p:cBhvr>
                                    </p:animEffect>
                                  </p:childTnLst>
                                </p:cTn>
                              </p:par>
                              <p:par>
                                <p:cTn id="17" presetID="18" presetClass="entr" presetSubtype="12"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strips(downLeft)">
                                      <p:cBhvr>
                                        <p:cTn id="19" dur="2000"/>
                                        <p:tgtEl>
                                          <p:spTgt spid="3">
                                            <p:txEl>
                                              <p:pRg st="2" end="2"/>
                                            </p:txEl>
                                          </p:spTgt>
                                        </p:tgtEl>
                                      </p:cBhvr>
                                    </p:animEffect>
                                  </p:childTnLst>
                                </p:cTn>
                              </p:par>
                              <p:par>
                                <p:cTn id="20" presetID="18" presetClass="entr" presetSubtype="12"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57158" y="285728"/>
            <a:ext cx="8229600" cy="1143000"/>
          </a:xfrm>
        </p:spPr>
        <p:txBody>
          <a:bodyPr>
            <a:normAutofit/>
          </a:bodyPr>
          <a:lstStyle/>
          <a:p>
            <a:pPr algn="l"/>
            <a:r>
              <a:rPr lang="it-IT" b="1" dirty="0" smtClean="0">
                <a:solidFill>
                  <a:srgbClr val="6600CC"/>
                </a:solidFill>
                <a:latin typeface="Berlin Sans FB" pitchFamily="34" charset="0"/>
                <a:ea typeface="Dotum" pitchFamily="34" charset="-127"/>
              </a:rPr>
              <a:t>Storia e leggenda</a:t>
            </a:r>
            <a:endParaRPr lang="it-IT" b="1" dirty="0">
              <a:solidFill>
                <a:srgbClr val="6600CC"/>
              </a:solidFill>
              <a:latin typeface="Berlin Sans FB" pitchFamily="34" charset="0"/>
              <a:ea typeface="Dotum" pitchFamily="34" charset="-127"/>
            </a:endParaRPr>
          </a:p>
        </p:txBody>
      </p:sp>
      <p:sp>
        <p:nvSpPr>
          <p:cNvPr id="3" name="Segnaposto contenuto 2"/>
          <p:cNvSpPr>
            <a:spLocks noGrp="1"/>
          </p:cNvSpPr>
          <p:nvPr>
            <p:ph sz="half" idx="1"/>
          </p:nvPr>
        </p:nvSpPr>
        <p:spPr>
          <a:xfrm>
            <a:off x="467544" y="1268760"/>
            <a:ext cx="4033018" cy="4946322"/>
          </a:xfrm>
        </p:spPr>
        <p:txBody>
          <a:bodyPr>
            <a:normAutofit fontScale="25000" lnSpcReduction="20000"/>
          </a:bodyPr>
          <a:lstStyle/>
          <a:p>
            <a:pPr marL="0" algn="just">
              <a:spcBef>
                <a:spcPts val="0"/>
              </a:spcBef>
              <a:buNone/>
            </a:pPr>
            <a:r>
              <a:rPr lang="it-IT" sz="12800" dirty="0" smtClean="0">
                <a:solidFill>
                  <a:srgbClr val="7030A0"/>
                </a:solidFill>
                <a:latin typeface="Berlin Sans FB" pitchFamily="34" charset="0"/>
              </a:rPr>
              <a:t>L</a:t>
            </a:r>
            <a:r>
              <a:rPr lang="it-IT" sz="6400" dirty="0" smtClean="0">
                <a:latin typeface="Berlin Sans FB" pitchFamily="34" charset="0"/>
              </a:rPr>
              <a:t>a storia e la leggenda di Monteviasco  fa sorridere alcuni e arrabbiare altri. </a:t>
            </a:r>
          </a:p>
          <a:p>
            <a:pPr marL="0" algn="just">
              <a:spcBef>
                <a:spcPts val="0"/>
              </a:spcBef>
              <a:buNone/>
            </a:pPr>
            <a:r>
              <a:rPr lang="it-IT" sz="6400" dirty="0" smtClean="0">
                <a:latin typeface="Berlin Sans FB" pitchFamily="34" charset="0"/>
              </a:rPr>
              <a:t>Le sue origini risalgono all’epoca del dominio spagnolo in Lombardia (sec. XVI-XVII). Quattro soldati (tali </a:t>
            </a:r>
            <a:r>
              <a:rPr lang="it-IT" sz="6400" i="1" dirty="0" err="1" smtClean="0">
                <a:solidFill>
                  <a:srgbClr val="6600CC"/>
                </a:solidFill>
                <a:latin typeface="Berlin Sans FB" pitchFamily="34" charset="0"/>
              </a:rPr>
              <a:t>Ranzoni</a:t>
            </a:r>
            <a:r>
              <a:rPr lang="it-IT" sz="6400" i="1" dirty="0" smtClean="0">
                <a:latin typeface="Berlin Sans FB" pitchFamily="34" charset="0"/>
              </a:rPr>
              <a:t>, </a:t>
            </a:r>
            <a:r>
              <a:rPr lang="it-IT" sz="6400" i="1" dirty="0" smtClean="0">
                <a:solidFill>
                  <a:srgbClr val="6600CC"/>
                </a:solidFill>
                <a:latin typeface="Berlin Sans FB" pitchFamily="34" charset="0"/>
              </a:rPr>
              <a:t>Morandi</a:t>
            </a:r>
            <a:r>
              <a:rPr lang="it-IT" sz="6400" i="1" dirty="0" smtClean="0">
                <a:latin typeface="Berlin Sans FB" pitchFamily="34" charset="0"/>
              </a:rPr>
              <a:t>, </a:t>
            </a:r>
            <a:r>
              <a:rPr lang="it-IT" sz="6400" i="1" dirty="0" err="1" smtClean="0">
                <a:solidFill>
                  <a:srgbClr val="6600CC"/>
                </a:solidFill>
                <a:latin typeface="Berlin Sans FB" pitchFamily="34" charset="0"/>
              </a:rPr>
              <a:t>Dellea</a:t>
            </a:r>
            <a:r>
              <a:rPr lang="it-IT" sz="6400" i="1" dirty="0" smtClean="0">
                <a:latin typeface="Berlin Sans FB" pitchFamily="34" charset="0"/>
              </a:rPr>
              <a:t> e </a:t>
            </a:r>
            <a:r>
              <a:rPr lang="it-IT" sz="6400" i="1" dirty="0" err="1" smtClean="0">
                <a:solidFill>
                  <a:srgbClr val="6600CC"/>
                </a:solidFill>
                <a:latin typeface="Berlin Sans FB" pitchFamily="34" charset="0"/>
              </a:rPr>
              <a:t>Cassina</a:t>
            </a:r>
            <a:r>
              <a:rPr lang="it-IT" sz="6400" i="1" dirty="0" smtClean="0">
                <a:latin typeface="Berlin Sans FB" pitchFamily="34" charset="0"/>
              </a:rPr>
              <a:t> </a:t>
            </a:r>
            <a:r>
              <a:rPr lang="it-IT" sz="6400" dirty="0" smtClean="0">
                <a:latin typeface="Berlin Sans FB" pitchFamily="34" charset="0"/>
              </a:rPr>
              <a:t>- ancora oggi tra i cognomi più diffusi in questa parte della Provincia), dopo alcune malefatte, dicono alcuni, o per colpa della loro strenua opposizione al regime, dicono altri, furono costretti a rifugiarsi in questa località isolata per sfuggire all'arresto. Costruite le loro case e sistemati i pascoli, si sentirono finalmente a loro agio, anche se il desiderio di crearsi una famiglia si faceva sempre più sentire. </a:t>
            </a:r>
          </a:p>
          <a:p>
            <a:pPr marL="0" algn="just">
              <a:spcBef>
                <a:spcPts val="0"/>
              </a:spcBef>
              <a:buNone/>
            </a:pPr>
            <a:r>
              <a:rPr lang="it-IT" sz="6400" dirty="0" smtClean="0">
                <a:latin typeface="Berlin Sans FB" pitchFamily="34" charset="0"/>
              </a:rPr>
              <a:t>Secondo la leggenda, quindi, pensarono bene di rapire quattro fanciulle di Biegno (un paesino dall’altra parte della valle), che, dopo le prime resistenze, accettarono di rimanere con loro e misero fine alla sollevazione popolare che era nata in loro difesa da parte dei loro compaesani. </a:t>
            </a:r>
          </a:p>
          <a:p>
            <a:pPr marL="0" algn="just">
              <a:spcBef>
                <a:spcPts val="0"/>
              </a:spcBef>
              <a:buNone/>
            </a:pPr>
            <a:r>
              <a:rPr lang="it-IT" sz="6400" dirty="0" smtClean="0">
                <a:latin typeface="Berlin Sans FB" pitchFamily="34" charset="0"/>
              </a:rPr>
              <a:t>Si fece pace: parenti ed amici furono condotti nelle case e tutto finì in festa.</a:t>
            </a:r>
            <a:endParaRPr lang="it-IT" sz="4800" dirty="0" smtClean="0">
              <a:latin typeface="Berlin Sans FB" pitchFamily="34" charset="0"/>
            </a:endParaRPr>
          </a:p>
          <a:p>
            <a:pPr>
              <a:buNone/>
            </a:pPr>
            <a:endParaRPr lang="it-IT" dirty="0">
              <a:latin typeface="Berlin Sans FB" pitchFamily="34" charset="0"/>
            </a:endParaRPr>
          </a:p>
        </p:txBody>
      </p:sp>
      <p:pic>
        <p:nvPicPr>
          <p:cNvPr id="6" name="Picture 3" descr="C:\Users\ilaria\Desktop\FOTO\MARTY FEDDY\GITA MONTEVIASCO\DSC07000.JPG"/>
          <p:cNvPicPr>
            <a:picLocks noChangeAspect="1" noChangeArrowheads="1"/>
          </p:cNvPicPr>
          <p:nvPr/>
        </p:nvPicPr>
        <p:blipFill>
          <a:blip r:embed="rId2" cstate="print"/>
          <a:srcRect/>
          <a:stretch>
            <a:fillRect/>
          </a:stretch>
        </p:blipFill>
        <p:spPr bwMode="auto">
          <a:xfrm>
            <a:off x="4572000" y="2143116"/>
            <a:ext cx="4312479" cy="3168352"/>
          </a:xfrm>
          <a:prstGeom prst="rect">
            <a:avLst/>
          </a:prstGeom>
          <a:noFill/>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2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edge">
                                      <p:cBhvr>
                                        <p:cTn id="10" dur="2000"/>
                                        <p:tgtEl>
                                          <p:spTgt spid="6"/>
                                        </p:tgtEl>
                                      </p:cBhvr>
                                    </p:animEffect>
                                  </p:childTnLst>
                                </p:cTn>
                              </p:par>
                              <p:par>
                                <p:cTn id="11" presetID="1"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CCC">
            <a:alpha val="33000"/>
          </a:srgbClr>
        </a:solidFill>
        <a:effectLst/>
      </p:bgPr>
    </p:bg>
    <p:spTree>
      <p:nvGrpSpPr>
        <p:cNvPr id="1" name=""/>
        <p:cNvGrpSpPr/>
        <p:nvPr/>
      </p:nvGrpSpPr>
      <p:grpSpPr>
        <a:xfrm>
          <a:off x="0" y="0"/>
          <a:ext cx="0" cy="0"/>
          <a:chOff x="0" y="0"/>
          <a:chExt cx="0" cy="0"/>
        </a:xfrm>
      </p:grpSpPr>
      <p:pic>
        <p:nvPicPr>
          <p:cNvPr id="1026" name="Picture 2" descr="C:\Documents and Settings\federica.melchiorre\Desktop\FOTO M\chiesa.jpg"/>
          <p:cNvPicPr>
            <a:picLocks noChangeAspect="1" noChangeArrowheads="1"/>
          </p:cNvPicPr>
          <p:nvPr/>
        </p:nvPicPr>
        <p:blipFill>
          <a:blip r:embed="rId2" cstate="print"/>
          <a:srcRect/>
          <a:stretch>
            <a:fillRect/>
          </a:stretch>
        </p:blipFill>
        <p:spPr bwMode="auto">
          <a:xfrm>
            <a:off x="395536" y="260648"/>
            <a:ext cx="4428492" cy="5904656"/>
          </a:xfrm>
          <a:prstGeom prst="rect">
            <a:avLst/>
          </a:prstGeom>
          <a:noFill/>
        </p:spPr>
      </p:pic>
      <p:sp>
        <p:nvSpPr>
          <p:cNvPr id="4" name="Segnaposto contenuto 3"/>
          <p:cNvSpPr txBox="1">
            <a:spLocks/>
          </p:cNvSpPr>
          <p:nvPr/>
        </p:nvSpPr>
        <p:spPr>
          <a:xfrm>
            <a:off x="4860032" y="1484784"/>
            <a:ext cx="4038600" cy="4525963"/>
          </a:xfrm>
          <a:prstGeom prst="rect">
            <a:avLst/>
          </a:prstGeom>
        </p:spPr>
        <p:txBody>
          <a:bodyPr>
            <a:normAutofit fontScale="32500" lnSpcReduction="20000"/>
          </a:bodyPr>
          <a:lstStyle/>
          <a:p>
            <a:pPr marL="0" marR="0" lvl="0" indent="-34290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it-IT" sz="6400" b="0" i="0" u="none" strike="noStrike" kern="1200" cap="none" spc="0" normalizeH="0" baseline="0" noProof="0" dirty="0" smtClean="0">
                <a:ln>
                  <a:noFill/>
                </a:ln>
                <a:solidFill>
                  <a:srgbClr val="CC3399"/>
                </a:solidFill>
                <a:effectLst/>
                <a:uLnTx/>
                <a:uFillTx/>
                <a:latin typeface="Berlin Sans FB" pitchFamily="34" charset="0"/>
                <a:ea typeface="+mn-ea"/>
                <a:cs typeface="+mn-cs"/>
              </a:rPr>
              <a:t>La profonda religiosità di queste terre la</a:t>
            </a:r>
            <a:r>
              <a:rPr kumimoji="0" lang="it-IT" sz="6400" b="0" i="0" u="none" strike="noStrike" kern="1200" cap="none" spc="0" normalizeH="0" noProof="0" dirty="0" smtClean="0">
                <a:ln>
                  <a:noFill/>
                </a:ln>
                <a:solidFill>
                  <a:srgbClr val="CC3399"/>
                </a:solidFill>
                <a:effectLst/>
                <a:uLnTx/>
                <a:uFillTx/>
                <a:latin typeface="Berlin Sans FB" pitchFamily="34" charset="0"/>
                <a:ea typeface="+mn-ea"/>
                <a:cs typeface="+mn-cs"/>
              </a:rPr>
              <a:t> si</a:t>
            </a:r>
            <a:r>
              <a:rPr kumimoji="0" lang="it-IT" sz="6400" b="0" i="0" u="none" strike="noStrike" kern="1200" cap="none" spc="0" normalizeH="0" baseline="0" noProof="0" dirty="0" smtClean="0">
                <a:ln>
                  <a:noFill/>
                </a:ln>
                <a:solidFill>
                  <a:srgbClr val="CC3399"/>
                </a:solidFill>
                <a:effectLst/>
                <a:uLnTx/>
                <a:uFillTx/>
                <a:latin typeface="Berlin Sans FB" pitchFamily="34" charset="0"/>
                <a:ea typeface="+mn-ea"/>
                <a:cs typeface="+mn-cs"/>
              </a:rPr>
              <a:t> trova espressa</a:t>
            </a:r>
            <a:r>
              <a:rPr kumimoji="0" lang="it-IT" sz="6400" b="0" i="0" u="none" strike="noStrike" kern="1200" cap="none" spc="0" normalizeH="0" noProof="0" dirty="0" smtClean="0">
                <a:ln>
                  <a:noFill/>
                </a:ln>
                <a:solidFill>
                  <a:srgbClr val="CC3399"/>
                </a:solidFill>
                <a:effectLst/>
                <a:uLnTx/>
                <a:uFillTx/>
                <a:latin typeface="Berlin Sans FB" pitchFamily="34" charset="0"/>
                <a:ea typeface="+mn-ea"/>
                <a:cs typeface="+mn-cs"/>
              </a:rPr>
              <a:t> </a:t>
            </a:r>
            <a:r>
              <a:rPr kumimoji="0" lang="it-IT" sz="6400" b="0" i="0" u="none" strike="noStrike" kern="1200" cap="none" spc="0" normalizeH="0" baseline="0" noProof="0" dirty="0" smtClean="0">
                <a:ln>
                  <a:noFill/>
                </a:ln>
                <a:solidFill>
                  <a:srgbClr val="CC3399"/>
                </a:solidFill>
                <a:effectLst/>
                <a:uLnTx/>
                <a:uFillTx/>
                <a:latin typeface="Berlin Sans FB" pitchFamily="34" charset="0"/>
                <a:ea typeface="+mn-ea"/>
                <a:cs typeface="+mn-cs"/>
              </a:rPr>
              <a:t>nel santuario dedicato alla Madonna della </a:t>
            </a:r>
            <a:r>
              <a:rPr kumimoji="0" lang="it-IT" sz="6400" b="0" i="0" u="none" strike="noStrike" kern="1200" cap="none" spc="0" normalizeH="0" baseline="0" noProof="0" dirty="0" err="1" smtClean="0">
                <a:ln>
                  <a:noFill/>
                </a:ln>
                <a:solidFill>
                  <a:srgbClr val="CC3399"/>
                </a:solidFill>
                <a:effectLst/>
                <a:uLnTx/>
                <a:uFillTx/>
                <a:latin typeface="Berlin Sans FB" pitchFamily="34" charset="0"/>
                <a:ea typeface="+mn-ea"/>
                <a:cs typeface="+mn-cs"/>
              </a:rPr>
              <a:t>Serta</a:t>
            </a:r>
            <a:r>
              <a:rPr kumimoji="0" lang="it-IT" sz="6400" b="0" i="0" u="none" strike="noStrike" kern="1200" cap="none" spc="0" normalizeH="0" baseline="0" noProof="0" dirty="0" smtClean="0">
                <a:ln>
                  <a:noFill/>
                </a:ln>
                <a:solidFill>
                  <a:srgbClr val="CC3399"/>
                </a:solidFill>
                <a:effectLst/>
                <a:uLnTx/>
                <a:uFillTx/>
                <a:latin typeface="Berlin Sans FB" pitchFamily="34" charset="0"/>
                <a:ea typeface="+mn-ea"/>
                <a:cs typeface="+mn-cs"/>
              </a:rPr>
              <a:t>, particolarmente venerata dai “Montini”. L’ottocentesca chiesetta ci accoglie prima del paese salendo lungo la mulattiera. Tra le cose che le fanno corona, la Chiesa parrocchiale, di origine Medioevale, dedicata ai Santi Martino e </a:t>
            </a:r>
            <a:r>
              <a:rPr kumimoji="0" lang="it-IT" sz="6400" b="0" i="0" u="none" strike="noStrike" kern="1200" cap="none" spc="0" normalizeH="0" baseline="0" noProof="0" dirty="0" err="1" smtClean="0">
                <a:ln>
                  <a:noFill/>
                </a:ln>
                <a:solidFill>
                  <a:srgbClr val="CC3399"/>
                </a:solidFill>
                <a:effectLst/>
                <a:uLnTx/>
                <a:uFillTx/>
                <a:latin typeface="Berlin Sans FB" pitchFamily="34" charset="0"/>
                <a:ea typeface="+mn-ea"/>
                <a:cs typeface="+mn-cs"/>
              </a:rPr>
              <a:t>Barnaba</a:t>
            </a:r>
            <a:r>
              <a:rPr kumimoji="0" lang="it-IT" sz="6400" b="0" i="0" u="none" strike="noStrike" kern="1200" cap="none" spc="0" normalizeH="0" baseline="0" noProof="0" dirty="0" smtClean="0">
                <a:ln>
                  <a:noFill/>
                </a:ln>
                <a:solidFill>
                  <a:srgbClr val="CC3399"/>
                </a:solidFill>
                <a:effectLst/>
                <a:uLnTx/>
                <a:uFillTx/>
                <a:latin typeface="Berlin Sans FB" pitchFamily="34" charset="0"/>
                <a:ea typeface="+mn-ea"/>
                <a:cs typeface="+mn-cs"/>
              </a:rPr>
              <a:t>. </a:t>
            </a:r>
            <a:endParaRPr kumimoji="0" lang="it-IT"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8"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diamond(in)">
                                      <p:cBhvr>
                                        <p:cTn id="10"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FF99">
            <a:alpha val="69804"/>
          </a:srgb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it-IT" dirty="0" smtClean="0">
                <a:solidFill>
                  <a:srgbClr val="008000"/>
                </a:solidFill>
                <a:effectLst>
                  <a:outerShdw blurRad="38100" dist="38100" dir="2700000" algn="tl">
                    <a:srgbClr val="000000">
                      <a:alpha val="43137"/>
                    </a:srgbClr>
                  </a:outerShdw>
                </a:effectLst>
                <a:latin typeface="Berlin Sans FB" pitchFamily="34" charset="0"/>
              </a:rPr>
              <a:t>Popolazione</a:t>
            </a:r>
            <a:endParaRPr lang="it-IT" dirty="0">
              <a:solidFill>
                <a:srgbClr val="008000"/>
              </a:solidFill>
              <a:effectLst>
                <a:outerShdw blurRad="38100" dist="38100" dir="2700000" algn="tl">
                  <a:srgbClr val="000000">
                    <a:alpha val="43137"/>
                  </a:srgbClr>
                </a:outerShdw>
              </a:effectLst>
              <a:latin typeface="Berlin Sans FB" pitchFamily="34" charset="0"/>
            </a:endParaRPr>
          </a:p>
        </p:txBody>
      </p:sp>
      <p:sp>
        <p:nvSpPr>
          <p:cNvPr id="3" name="Segnaposto contenuto 2"/>
          <p:cNvSpPr>
            <a:spLocks noGrp="1"/>
          </p:cNvSpPr>
          <p:nvPr>
            <p:ph idx="1"/>
          </p:nvPr>
        </p:nvSpPr>
        <p:spPr>
          <a:xfrm>
            <a:off x="71438" y="857232"/>
            <a:ext cx="9072562" cy="5786454"/>
          </a:xfrm>
        </p:spPr>
        <p:txBody>
          <a:bodyPr>
            <a:normAutofit/>
          </a:bodyPr>
          <a:lstStyle/>
          <a:p>
            <a:pPr marL="0" algn="just">
              <a:spcBef>
                <a:spcPts val="0"/>
              </a:spcBef>
              <a:buNone/>
            </a:pPr>
            <a:r>
              <a:rPr lang="it-IT" sz="2000" dirty="0" smtClean="0">
                <a:solidFill>
                  <a:srgbClr val="003300"/>
                </a:solidFill>
                <a:latin typeface="Berlin Sans FB" pitchFamily="34" charset="0"/>
              </a:rPr>
              <a:t>Ormai sono solo poco più di una dozzina gli abitanti stabili a Monteviasco, tutti innamorati del loro paese, e ben disposti a subire i vari disagi che la condizione particolare di Monteviasco porta in cambio della serenità e della pace che questo riesce a regalare. </a:t>
            </a:r>
          </a:p>
          <a:p>
            <a:pPr marL="0" algn="just">
              <a:spcBef>
                <a:spcPts val="0"/>
              </a:spcBef>
              <a:buNone/>
            </a:pPr>
            <a:r>
              <a:rPr lang="it-IT" sz="2000" dirty="0" smtClean="0">
                <a:solidFill>
                  <a:srgbClr val="003300"/>
                </a:solidFill>
                <a:latin typeface="Berlin Sans FB" pitchFamily="34" charset="0"/>
              </a:rPr>
              <a:t>Quasi deserto in inverno, il paese si rianima durante l'estate: molti di coloro che possiedono una casa qui sono infatti villeggianti che salgono a Monteviasco nel periodo delle ferie.</a:t>
            </a:r>
          </a:p>
          <a:p>
            <a:pPr marL="0" algn="just">
              <a:spcBef>
                <a:spcPts val="0"/>
              </a:spcBef>
              <a:buNone/>
            </a:pPr>
            <a:r>
              <a:rPr lang="it-IT" sz="2000" dirty="0" smtClean="0">
                <a:solidFill>
                  <a:srgbClr val="003300"/>
                </a:solidFill>
                <a:latin typeface="Berlin Sans FB" pitchFamily="34" charset="0"/>
              </a:rPr>
              <a:t>Ci sono ben due ristoranti che offrono ospitalità ai turisti e agli appassionati di trekking che attraversano questo luogo. </a:t>
            </a:r>
          </a:p>
          <a:p>
            <a:pPr>
              <a:buNone/>
            </a:pPr>
            <a:endParaRPr lang="it-IT" dirty="0"/>
          </a:p>
        </p:txBody>
      </p:sp>
      <p:pic>
        <p:nvPicPr>
          <p:cNvPr id="7" name="Immagine 6" descr="gg.jpg"/>
          <p:cNvPicPr>
            <a:picLocks noChangeAspect="1"/>
          </p:cNvPicPr>
          <p:nvPr/>
        </p:nvPicPr>
        <p:blipFill>
          <a:blip r:embed="rId2" cstate="print"/>
          <a:stretch>
            <a:fillRect/>
          </a:stretch>
        </p:blipFill>
        <p:spPr>
          <a:xfrm>
            <a:off x="5572132" y="3571876"/>
            <a:ext cx="2558143" cy="26907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advClick="0" advTm="5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Picture 1" descr="G:\MONTEVIASCO IMM\Evoluzione Demografica.png"/>
          <p:cNvPicPr>
            <a:picLocks noChangeAspect="1" noChangeArrowheads="1"/>
          </p:cNvPicPr>
          <p:nvPr/>
        </p:nvPicPr>
        <p:blipFill>
          <a:blip r:embed="rId3" cstate="print"/>
          <a:srcRect/>
          <a:stretch>
            <a:fillRect/>
          </a:stretch>
        </p:blipFill>
        <p:spPr bwMode="auto">
          <a:xfrm>
            <a:off x="395536" y="116632"/>
            <a:ext cx="5388824" cy="4417651"/>
          </a:xfrm>
          <a:prstGeom prst="rect">
            <a:avLst/>
          </a:prstGeom>
          <a:ln>
            <a:noFill/>
          </a:ln>
          <a:effectLst>
            <a:outerShdw blurRad="292100" dist="139700" dir="2700000" algn="tl" rotWithShape="0">
              <a:srgbClr val="333333">
                <a:alpha val="65000"/>
              </a:srgbClr>
            </a:outerShdw>
          </a:effectLst>
        </p:spPr>
      </p:pic>
      <p:pic>
        <p:nvPicPr>
          <p:cNvPr id="3" name="Immagine 2" descr="distribuzione per età.png"/>
          <p:cNvPicPr>
            <a:picLocks noChangeAspect="1"/>
          </p:cNvPicPr>
          <p:nvPr/>
        </p:nvPicPr>
        <p:blipFill>
          <a:blip r:embed="rId4" cstate="print"/>
          <a:stretch>
            <a:fillRect/>
          </a:stretch>
        </p:blipFill>
        <p:spPr>
          <a:xfrm>
            <a:off x="5364088" y="4797152"/>
            <a:ext cx="3495734" cy="1456556"/>
          </a:xfrm>
          <a:prstGeom prst="rect">
            <a:avLst/>
          </a:prstGeom>
          <a:ln>
            <a:noFill/>
          </a:ln>
          <a:effectLst>
            <a:outerShdw blurRad="292100" dist="139700" dir="2700000" algn="tl" rotWithShape="0">
              <a:srgbClr val="333333">
                <a:alpha val="65000"/>
              </a:srgbClr>
            </a:outerShdw>
          </a:effectLst>
        </p:spPr>
      </p:pic>
      <p:sp>
        <p:nvSpPr>
          <p:cNvPr id="4" name="CasellaDiTesto 3"/>
          <p:cNvSpPr txBox="1"/>
          <p:nvPr/>
        </p:nvSpPr>
        <p:spPr>
          <a:xfrm>
            <a:off x="5940152" y="6309320"/>
            <a:ext cx="2232248" cy="369332"/>
          </a:xfrm>
          <a:prstGeom prst="rect">
            <a:avLst/>
          </a:prstGeom>
          <a:noFill/>
        </p:spPr>
        <p:txBody>
          <a:bodyPr wrap="square" rtlCol="0">
            <a:spAutoFit/>
          </a:bodyPr>
          <a:lstStyle/>
          <a:p>
            <a:r>
              <a:rPr lang="it-IT" dirty="0" smtClean="0">
                <a:latin typeface="Berlin Sans FB" pitchFamily="34" charset="0"/>
              </a:rPr>
              <a:t>Distribuzione per età.</a:t>
            </a:r>
            <a:endParaRPr lang="it-IT" dirty="0">
              <a:latin typeface="Berlin Sans FB" pitchFamily="34" charset="0"/>
            </a:endParaRPr>
          </a:p>
        </p:txBody>
      </p:sp>
      <p:sp>
        <p:nvSpPr>
          <p:cNvPr id="5" name="CasellaDiTesto 4"/>
          <p:cNvSpPr txBox="1"/>
          <p:nvPr/>
        </p:nvSpPr>
        <p:spPr>
          <a:xfrm>
            <a:off x="395536" y="4725144"/>
            <a:ext cx="4320480" cy="646331"/>
          </a:xfrm>
          <a:prstGeom prst="rect">
            <a:avLst/>
          </a:prstGeom>
          <a:noFill/>
        </p:spPr>
        <p:txBody>
          <a:bodyPr wrap="square" rtlCol="0">
            <a:spAutoFit/>
          </a:bodyPr>
          <a:lstStyle/>
          <a:p>
            <a:r>
              <a:rPr lang="it-IT" dirty="0" smtClean="0">
                <a:latin typeface="Berlin Sans FB" pitchFamily="34" charset="0"/>
              </a:rPr>
              <a:t>Decremento demografico della popolazione di Monteviasco.</a:t>
            </a:r>
            <a:endParaRPr lang="it-IT" dirty="0">
              <a:latin typeface="Berlin Sans FB" pitchFamily="34" charset="0"/>
            </a:endParaRPr>
          </a:p>
        </p:txBody>
      </p:sp>
    </p:spTree>
  </p:cSld>
  <p:clrMapOvr>
    <a:masterClrMapping/>
  </p:clrMapOvr>
  <p:transition advClick="0" advTm="5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1" name="Pergamena 2 20"/>
          <p:cNvSpPr/>
          <p:nvPr/>
        </p:nvSpPr>
        <p:spPr>
          <a:xfrm>
            <a:off x="928662" y="5500702"/>
            <a:ext cx="2000264" cy="857256"/>
          </a:xfrm>
          <a:prstGeom prst="horizontalScroll">
            <a:avLst/>
          </a:prstGeom>
          <a:gradFill flip="none" rotWithShape="1">
            <a:gsLst>
              <a:gs pos="0">
                <a:srgbClr val="5E9EFF"/>
              </a:gs>
              <a:gs pos="39999">
                <a:srgbClr val="85C2FF"/>
              </a:gs>
              <a:gs pos="70000">
                <a:srgbClr val="C4D6EB"/>
              </a:gs>
              <a:gs pos="100000">
                <a:srgbClr val="FFEBFA"/>
              </a:gs>
            </a:gsLst>
            <a:path path="shape">
              <a:fillToRect l="50000" t="50000" r="50000" b="50000"/>
            </a:path>
            <a:tileRect/>
          </a:gra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it-IT" dirty="0" smtClean="0">
                <a:solidFill>
                  <a:schemeClr val="tx1"/>
                </a:solidFill>
                <a:hlinkClick r:id="rId2" action="ppaction://hlinksldjump"/>
              </a:rPr>
              <a:t>mulini di Piero</a:t>
            </a:r>
            <a:endParaRPr lang="it-IT" dirty="0">
              <a:solidFill>
                <a:schemeClr val="tx1"/>
              </a:solidFill>
            </a:endParaRPr>
          </a:p>
        </p:txBody>
      </p:sp>
      <p:sp>
        <p:nvSpPr>
          <p:cNvPr id="22" name="Pergamena 2 21"/>
          <p:cNvSpPr/>
          <p:nvPr/>
        </p:nvSpPr>
        <p:spPr>
          <a:xfrm>
            <a:off x="142844" y="4000504"/>
            <a:ext cx="1928826" cy="785818"/>
          </a:xfrm>
          <a:prstGeom prst="horizontalScroll">
            <a:avLst/>
          </a:prstGeom>
          <a:gradFill flip="none" rotWithShape="1">
            <a:gsLst>
              <a:gs pos="0">
                <a:srgbClr val="5E9EFF"/>
              </a:gs>
              <a:gs pos="39999">
                <a:srgbClr val="85C2FF"/>
              </a:gs>
              <a:gs pos="70000">
                <a:srgbClr val="C4D6EB"/>
              </a:gs>
              <a:gs pos="100000">
                <a:srgbClr val="FFEBFA"/>
              </a:gs>
            </a:gsLst>
            <a:path path="circle">
              <a:fillToRect l="100000" t="100000"/>
            </a:path>
            <a:tileRect r="-100000" b="-100000"/>
          </a:gra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it-IT" dirty="0" smtClean="0">
                <a:hlinkClick r:id="rId3" action="ppaction://hlinksldjump"/>
              </a:rPr>
              <a:t>Gli agriturismi</a:t>
            </a:r>
            <a:endParaRPr lang="it-IT" dirty="0"/>
          </a:p>
        </p:txBody>
      </p:sp>
      <p:sp>
        <p:nvSpPr>
          <p:cNvPr id="23" name="Pergamena 2 22"/>
          <p:cNvSpPr/>
          <p:nvPr/>
        </p:nvSpPr>
        <p:spPr>
          <a:xfrm>
            <a:off x="428596" y="2428868"/>
            <a:ext cx="1928826" cy="857256"/>
          </a:xfrm>
          <a:prstGeom prst="horizontalScroll">
            <a:avLst/>
          </a:prstGeom>
          <a:gradFill flip="none" rotWithShape="1">
            <a:gsLst>
              <a:gs pos="0">
                <a:srgbClr val="5E9EFF"/>
              </a:gs>
              <a:gs pos="39999">
                <a:srgbClr val="85C2FF"/>
              </a:gs>
              <a:gs pos="70000">
                <a:srgbClr val="C4D6EB"/>
              </a:gs>
              <a:gs pos="100000">
                <a:srgbClr val="FFEBFA"/>
              </a:gs>
            </a:gsLst>
            <a:lin ang="2700000" scaled="1"/>
            <a:tileRect/>
          </a:gra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it-IT" dirty="0" smtClean="0">
                <a:hlinkClick r:id="rId4" action="ppaction://hlinksldjump"/>
              </a:rPr>
              <a:t>Monteviasco</a:t>
            </a:r>
            <a:endParaRPr lang="it-IT" dirty="0"/>
          </a:p>
        </p:txBody>
      </p:sp>
      <p:sp>
        <p:nvSpPr>
          <p:cNvPr id="24" name="Pergamena 2 23"/>
          <p:cNvSpPr/>
          <p:nvPr/>
        </p:nvSpPr>
        <p:spPr>
          <a:xfrm>
            <a:off x="285720" y="857232"/>
            <a:ext cx="1928826" cy="857256"/>
          </a:xfrm>
          <a:prstGeom prst="horizontalScroll">
            <a:avLst/>
          </a:prstGeom>
          <a:gradFill flip="none" rotWithShape="1">
            <a:gsLst>
              <a:gs pos="0">
                <a:srgbClr val="5E9EFF"/>
              </a:gs>
              <a:gs pos="39999">
                <a:srgbClr val="85C2FF"/>
              </a:gs>
              <a:gs pos="70000">
                <a:srgbClr val="C4D6EB"/>
              </a:gs>
              <a:gs pos="100000">
                <a:srgbClr val="FFEBFA"/>
              </a:gs>
            </a:gsLst>
            <a:path path="rect">
              <a:fillToRect l="100000" t="100000"/>
            </a:path>
            <a:tileRect r="-100000" b="-100000"/>
          </a:gra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dirty="0" smtClean="0">
                <a:hlinkClick r:id="rId5" action="ppaction://hlinksldjump"/>
              </a:rPr>
              <a:t>Itinerari</a:t>
            </a:r>
            <a:endParaRPr lang="it-IT" dirty="0"/>
          </a:p>
        </p:txBody>
      </p:sp>
      <p:sp>
        <p:nvSpPr>
          <p:cNvPr id="28" name="Pergamena 2 27"/>
          <p:cNvSpPr/>
          <p:nvPr/>
        </p:nvSpPr>
        <p:spPr>
          <a:xfrm>
            <a:off x="3000364" y="3857628"/>
            <a:ext cx="2214578" cy="857256"/>
          </a:xfrm>
          <a:prstGeom prst="horizontalScroll">
            <a:avLst/>
          </a:prstGeom>
          <a:gradFill flip="none" rotWithShape="1">
            <a:gsLst>
              <a:gs pos="0">
                <a:srgbClr val="5E9EFF"/>
              </a:gs>
              <a:gs pos="39999">
                <a:srgbClr val="85C2FF"/>
              </a:gs>
              <a:gs pos="70000">
                <a:srgbClr val="C4D6EB"/>
              </a:gs>
              <a:gs pos="100000">
                <a:srgbClr val="FFEBFA"/>
              </a:gs>
            </a:gsLst>
            <a:lin ang="9000000" scaled="0"/>
            <a:tileRect/>
          </a:gra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it-IT" dirty="0" smtClean="0">
                <a:hlinkClick r:id="rId6" action="ppaction://hlinksldjump"/>
              </a:rPr>
              <a:t>La fattoria (la capra nera della </a:t>
            </a:r>
            <a:r>
              <a:rPr lang="it-IT" dirty="0" err="1" smtClean="0">
                <a:hlinkClick r:id="rId6" action="ppaction://hlinksldjump"/>
              </a:rPr>
              <a:t>Verzasca</a:t>
            </a:r>
            <a:r>
              <a:rPr lang="it-IT" dirty="0" smtClean="0">
                <a:hlinkClick r:id="rId6" action="ppaction://hlinksldjump"/>
              </a:rPr>
              <a:t>)</a:t>
            </a:r>
            <a:endParaRPr lang="it-IT" dirty="0"/>
          </a:p>
        </p:txBody>
      </p:sp>
      <p:sp>
        <p:nvSpPr>
          <p:cNvPr id="29" name="Pergamena 2 28"/>
          <p:cNvSpPr/>
          <p:nvPr/>
        </p:nvSpPr>
        <p:spPr>
          <a:xfrm>
            <a:off x="2928926" y="2214554"/>
            <a:ext cx="2071702" cy="785818"/>
          </a:xfrm>
          <a:prstGeom prst="horizontalScroll">
            <a:avLst/>
          </a:prstGeom>
          <a:gradFill flip="none" rotWithShape="1">
            <a:gsLst>
              <a:gs pos="0">
                <a:srgbClr val="5E9EFF"/>
              </a:gs>
              <a:gs pos="39999">
                <a:srgbClr val="85C2FF"/>
              </a:gs>
              <a:gs pos="70000">
                <a:srgbClr val="C4D6EB"/>
              </a:gs>
              <a:gs pos="100000">
                <a:srgbClr val="FFEBFA"/>
              </a:gs>
            </a:gsLst>
            <a:path path="circle">
              <a:fillToRect l="50000" t="50000" r="50000" b="50000"/>
            </a:path>
            <a:tileRect/>
          </a:gra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it-IT" dirty="0" smtClean="0">
                <a:hlinkClick r:id="rId7" action="ppaction://hlinksldjump"/>
              </a:rPr>
              <a:t>I prodotti tipici</a:t>
            </a:r>
            <a:endParaRPr lang="it-IT" dirty="0"/>
          </a:p>
        </p:txBody>
      </p:sp>
      <p:sp>
        <p:nvSpPr>
          <p:cNvPr id="30" name="Pergamena 2 29"/>
          <p:cNvSpPr/>
          <p:nvPr/>
        </p:nvSpPr>
        <p:spPr>
          <a:xfrm>
            <a:off x="5572132" y="1000108"/>
            <a:ext cx="2286016" cy="857256"/>
          </a:xfrm>
          <a:prstGeom prst="horizontalScroll">
            <a:avLst/>
          </a:prstGeom>
          <a:gradFill flip="none" rotWithShape="1">
            <a:gsLst>
              <a:gs pos="0">
                <a:srgbClr val="5E9EFF"/>
              </a:gs>
              <a:gs pos="39999">
                <a:srgbClr val="85C2FF"/>
              </a:gs>
              <a:gs pos="70000">
                <a:srgbClr val="C4D6EB"/>
              </a:gs>
              <a:gs pos="100000">
                <a:srgbClr val="FFEBFA"/>
              </a:gs>
            </a:gsLst>
            <a:lin ang="18900000" scaled="1"/>
            <a:tileRect/>
          </a:gra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it-IT" dirty="0" smtClean="0">
                <a:hlinkClick r:id="rId8" action="ppaction://hlinksldjump"/>
              </a:rPr>
              <a:t>L’economia rurale e il ruolo della donna</a:t>
            </a:r>
            <a:endParaRPr lang="it-IT" dirty="0"/>
          </a:p>
        </p:txBody>
      </p:sp>
      <p:sp>
        <p:nvSpPr>
          <p:cNvPr id="31" name="Pergamena 2 30"/>
          <p:cNvSpPr/>
          <p:nvPr/>
        </p:nvSpPr>
        <p:spPr>
          <a:xfrm>
            <a:off x="6572264" y="2285992"/>
            <a:ext cx="2071702" cy="785818"/>
          </a:xfrm>
          <a:prstGeom prst="horizontalScroll">
            <a:avLst/>
          </a:prstGeom>
          <a:gradFill>
            <a:gsLst>
              <a:gs pos="0">
                <a:srgbClr val="5E9EFF"/>
              </a:gs>
              <a:gs pos="39999">
                <a:srgbClr val="85C2FF"/>
              </a:gs>
              <a:gs pos="70000">
                <a:srgbClr val="C4D6EB"/>
              </a:gs>
              <a:gs pos="100000">
                <a:srgbClr val="FFEBFA"/>
              </a:gs>
            </a:gsLst>
            <a:lin ang="3600000" scaled="0"/>
          </a:gra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it-IT" dirty="0" smtClean="0">
                <a:hlinkClick r:id="rId9" action="ppaction://hlinksldjump"/>
              </a:rPr>
              <a:t>Le incisioni rupestri</a:t>
            </a:r>
            <a:endParaRPr lang="it-IT" dirty="0"/>
          </a:p>
        </p:txBody>
      </p:sp>
      <p:sp>
        <p:nvSpPr>
          <p:cNvPr id="32" name="Pergamena 2 31"/>
          <p:cNvSpPr/>
          <p:nvPr/>
        </p:nvSpPr>
        <p:spPr>
          <a:xfrm>
            <a:off x="6429388" y="3714752"/>
            <a:ext cx="2071702" cy="857256"/>
          </a:xfrm>
          <a:prstGeom prst="horizontalScroll">
            <a:avLst/>
          </a:prstGeom>
          <a:gradFill flip="none" rotWithShape="1">
            <a:gsLst>
              <a:gs pos="0">
                <a:srgbClr val="5E9EFF"/>
              </a:gs>
              <a:gs pos="39999">
                <a:srgbClr val="85C2FF"/>
              </a:gs>
              <a:gs pos="70000">
                <a:srgbClr val="C4D6EB"/>
              </a:gs>
              <a:gs pos="100000">
                <a:srgbClr val="FFEBFA"/>
              </a:gs>
            </a:gsLst>
            <a:path path="shape">
              <a:fillToRect l="50000" t="50000" r="50000" b="50000"/>
            </a:path>
            <a:tileRect/>
          </a:gra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it-IT" dirty="0" smtClean="0">
                <a:hlinkClick r:id="rId10" action="ppaction://hlinksldjump"/>
              </a:rPr>
              <a:t>Flora e fauna</a:t>
            </a:r>
            <a:endParaRPr lang="it-IT" dirty="0"/>
          </a:p>
        </p:txBody>
      </p:sp>
      <p:sp>
        <p:nvSpPr>
          <p:cNvPr id="33" name="Pergamena 2 32"/>
          <p:cNvSpPr/>
          <p:nvPr/>
        </p:nvSpPr>
        <p:spPr>
          <a:xfrm>
            <a:off x="6500826" y="5715016"/>
            <a:ext cx="1714512" cy="642942"/>
          </a:xfrm>
          <a:prstGeom prst="horizontalScroll">
            <a:avLst/>
          </a:prstGeom>
          <a:gradFill flip="none" rotWithShape="1">
            <a:gsLst>
              <a:gs pos="0">
                <a:srgbClr val="5E9EFF"/>
              </a:gs>
              <a:gs pos="39999">
                <a:srgbClr val="85C2FF"/>
              </a:gs>
              <a:gs pos="70000">
                <a:srgbClr val="C4D6EB"/>
              </a:gs>
              <a:gs pos="100000">
                <a:srgbClr val="FFEBFA"/>
              </a:gs>
            </a:gsLst>
            <a:path path="circle">
              <a:fillToRect r="100000" b="100000"/>
            </a:path>
            <a:tileRect l="-100000" t="-100000"/>
          </a:gra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it-IT" dirty="0" err="1" smtClean="0">
                <a:hlinkClick r:id="rId11" action="ppaction://hlinksldjump"/>
              </a:rPr>
              <a:t>Curiglia</a:t>
            </a:r>
            <a:endParaRPr lang="it-IT" dirty="0"/>
          </a:p>
        </p:txBody>
      </p:sp>
      <p:cxnSp>
        <p:nvCxnSpPr>
          <p:cNvPr id="39" name="Connettore 7 38"/>
          <p:cNvCxnSpPr/>
          <p:nvPr/>
        </p:nvCxnSpPr>
        <p:spPr>
          <a:xfrm rot="5400000">
            <a:off x="821505" y="3393281"/>
            <a:ext cx="642942" cy="428628"/>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Connettore 7 40"/>
          <p:cNvCxnSpPr/>
          <p:nvPr/>
        </p:nvCxnSpPr>
        <p:spPr>
          <a:xfrm rot="5400000">
            <a:off x="822299" y="1963727"/>
            <a:ext cx="642942" cy="144464"/>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Connettore 7 43"/>
          <p:cNvCxnSpPr/>
          <p:nvPr/>
        </p:nvCxnSpPr>
        <p:spPr>
          <a:xfrm rot="16200000" flipH="1">
            <a:off x="1071538" y="4857760"/>
            <a:ext cx="571504" cy="571504"/>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Connettore 7 47"/>
          <p:cNvCxnSpPr/>
          <p:nvPr/>
        </p:nvCxnSpPr>
        <p:spPr>
          <a:xfrm rot="5400000" flipH="1" flipV="1">
            <a:off x="2928926" y="4929198"/>
            <a:ext cx="928694" cy="642942"/>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Connettore 7 50"/>
          <p:cNvCxnSpPr/>
          <p:nvPr/>
        </p:nvCxnSpPr>
        <p:spPr>
          <a:xfrm rot="5400000" flipH="1" flipV="1">
            <a:off x="3357554" y="3357562"/>
            <a:ext cx="857256" cy="285752"/>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Connettore 7 56"/>
          <p:cNvCxnSpPr/>
          <p:nvPr/>
        </p:nvCxnSpPr>
        <p:spPr>
          <a:xfrm rot="16200000" flipH="1">
            <a:off x="7143768" y="1928802"/>
            <a:ext cx="357190" cy="214314"/>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Connettore 7 57"/>
          <p:cNvCxnSpPr/>
          <p:nvPr/>
        </p:nvCxnSpPr>
        <p:spPr>
          <a:xfrm flipV="1">
            <a:off x="5143504" y="1928802"/>
            <a:ext cx="714380" cy="571504"/>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Connettore 7 26"/>
          <p:cNvCxnSpPr/>
          <p:nvPr/>
        </p:nvCxnSpPr>
        <p:spPr>
          <a:xfrm rot="5400000">
            <a:off x="7215206" y="3214686"/>
            <a:ext cx="642942" cy="357190"/>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Connettore 7 42"/>
          <p:cNvCxnSpPr/>
          <p:nvPr/>
        </p:nvCxnSpPr>
        <p:spPr>
          <a:xfrm rot="5400000">
            <a:off x="6965173" y="4964917"/>
            <a:ext cx="785818" cy="428628"/>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Rettangolo 53"/>
          <p:cNvSpPr/>
          <p:nvPr/>
        </p:nvSpPr>
        <p:spPr>
          <a:xfrm>
            <a:off x="2714612" y="0"/>
            <a:ext cx="3004602" cy="92333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it-IT"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INDICE</a:t>
            </a:r>
            <a:endParaRPr lang="it-IT"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8" presetClass="entr" presetSubtype="16"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amond(in)">
                                      <p:cBhvr>
                                        <p:cTn id="12" dur="2000"/>
                                        <p:tgtEl>
                                          <p:spTgt spid="24"/>
                                        </p:tgtEl>
                                      </p:cBhvr>
                                    </p:animEffect>
                                  </p:childTnLst>
                                </p:cTn>
                              </p:par>
                              <p:par>
                                <p:cTn id="13" presetID="20"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edge">
                                      <p:cBhvr>
                                        <p:cTn id="15" dur="500"/>
                                        <p:tgtEl>
                                          <p:spTgt spid="41"/>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diamond(in)">
                                      <p:cBhvr>
                                        <p:cTn id="18" dur="2000"/>
                                        <p:tgtEl>
                                          <p:spTgt spid="23"/>
                                        </p:tgtEl>
                                      </p:cBhvr>
                                    </p:animEffect>
                                  </p:childTnLst>
                                </p:cTn>
                              </p:par>
                              <p:par>
                                <p:cTn id="19" presetID="20"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edge">
                                      <p:cBhvr>
                                        <p:cTn id="21" dur="2000"/>
                                        <p:tgtEl>
                                          <p:spTgt spid="39"/>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amond(in)">
                                      <p:cBhvr>
                                        <p:cTn id="24" dur="2000"/>
                                        <p:tgtEl>
                                          <p:spTgt spid="22"/>
                                        </p:tgtEl>
                                      </p:cBhvr>
                                    </p:animEffect>
                                  </p:childTnLst>
                                </p:cTn>
                              </p:par>
                              <p:par>
                                <p:cTn id="25" presetID="20"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edge">
                                      <p:cBhvr>
                                        <p:cTn id="27" dur="2000"/>
                                        <p:tgtEl>
                                          <p:spTgt spid="44"/>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diamond(in)">
                                      <p:cBhvr>
                                        <p:cTn id="30" dur="2000"/>
                                        <p:tgtEl>
                                          <p:spTgt spid="21"/>
                                        </p:tgtEl>
                                      </p:cBhvr>
                                    </p:animEffect>
                                  </p:childTnLst>
                                </p:cTn>
                              </p:par>
                              <p:par>
                                <p:cTn id="31" presetID="20"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wedge">
                                      <p:cBhvr>
                                        <p:cTn id="33" dur="2000"/>
                                        <p:tgtEl>
                                          <p:spTgt spid="48"/>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diamond(in)">
                                      <p:cBhvr>
                                        <p:cTn id="36" dur="2000"/>
                                        <p:tgtEl>
                                          <p:spTgt spid="28"/>
                                        </p:tgtEl>
                                      </p:cBhvr>
                                    </p:animEffect>
                                  </p:childTnLst>
                                </p:cTn>
                              </p:par>
                              <p:par>
                                <p:cTn id="37" presetID="20" presetClass="entr" presetSubtype="0" fill="hold"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wedge">
                                      <p:cBhvr>
                                        <p:cTn id="39" dur="2000"/>
                                        <p:tgtEl>
                                          <p:spTgt spid="51"/>
                                        </p:tgtEl>
                                      </p:cBhvr>
                                    </p:animEffect>
                                  </p:childTnLst>
                                </p:cTn>
                              </p:par>
                              <p:par>
                                <p:cTn id="40" presetID="8" presetClass="entr" presetSubtype="16"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diamond(in)">
                                      <p:cBhvr>
                                        <p:cTn id="42" dur="2000"/>
                                        <p:tgtEl>
                                          <p:spTgt spid="29"/>
                                        </p:tgtEl>
                                      </p:cBhvr>
                                    </p:animEffect>
                                  </p:childTnLst>
                                </p:cTn>
                              </p:par>
                              <p:par>
                                <p:cTn id="43" presetID="20" presetClass="entr" presetSubtype="0" fill="hold" nodeType="with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wedge">
                                      <p:cBhvr>
                                        <p:cTn id="45" dur="2000"/>
                                        <p:tgtEl>
                                          <p:spTgt spid="58"/>
                                        </p:tgtEl>
                                      </p:cBhvr>
                                    </p:animEffect>
                                  </p:childTnLst>
                                </p:cTn>
                              </p:par>
                              <p:par>
                                <p:cTn id="46" presetID="8" presetClass="entr" presetSubtype="16"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diamond(in)">
                                      <p:cBhvr>
                                        <p:cTn id="48" dur="2000"/>
                                        <p:tgtEl>
                                          <p:spTgt spid="30"/>
                                        </p:tgtEl>
                                      </p:cBhvr>
                                    </p:animEffect>
                                  </p:childTnLst>
                                </p:cTn>
                              </p:par>
                              <p:par>
                                <p:cTn id="49" presetID="20" presetClass="entr" presetSubtype="0" fill="hold" nodeType="with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edge">
                                      <p:cBhvr>
                                        <p:cTn id="51" dur="2000"/>
                                        <p:tgtEl>
                                          <p:spTgt spid="57"/>
                                        </p:tgtEl>
                                      </p:cBhvr>
                                    </p:animEffect>
                                  </p:childTnLst>
                                </p:cTn>
                              </p:par>
                              <p:par>
                                <p:cTn id="52" presetID="8" presetClass="entr" presetSubtype="16"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diamond(in)">
                                      <p:cBhvr>
                                        <p:cTn id="54" dur="2000"/>
                                        <p:tgtEl>
                                          <p:spTgt spid="31"/>
                                        </p:tgtEl>
                                      </p:cBhvr>
                                    </p:animEffect>
                                  </p:childTnLst>
                                </p:cTn>
                              </p:par>
                              <p:par>
                                <p:cTn id="55" presetID="20"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edge">
                                      <p:cBhvr>
                                        <p:cTn id="57" dur="2000"/>
                                        <p:tgtEl>
                                          <p:spTgt spid="27"/>
                                        </p:tgtEl>
                                      </p:cBhvr>
                                    </p:animEffect>
                                  </p:childTnLst>
                                </p:cTn>
                              </p:par>
                              <p:par>
                                <p:cTn id="58" presetID="8" presetClass="entr" presetSubtype="16"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diamond(in)">
                                      <p:cBhvr>
                                        <p:cTn id="60" dur="2000"/>
                                        <p:tgtEl>
                                          <p:spTgt spid="32"/>
                                        </p:tgtEl>
                                      </p:cBhvr>
                                    </p:animEffect>
                                  </p:childTnLst>
                                </p:cTn>
                              </p:par>
                              <p:par>
                                <p:cTn id="61" presetID="20" presetClass="entr" presetSubtype="0" fill="hold" nodeType="with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wedge">
                                      <p:cBhvr>
                                        <p:cTn id="63" dur="2000"/>
                                        <p:tgtEl>
                                          <p:spTgt spid="43"/>
                                        </p:tgtEl>
                                      </p:cBhvr>
                                    </p:animEffect>
                                  </p:childTnLst>
                                </p:cTn>
                              </p:par>
                              <p:par>
                                <p:cTn id="64" presetID="8" presetClass="entr" presetSubtype="16" fill="hold" grpId="0"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diamond(in)">
                                      <p:cBhvr>
                                        <p:cTn id="66"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5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2B2B2">
            <a:alpha val="58000"/>
          </a:srgbClr>
        </a:solidFill>
        <a:effectLst/>
      </p:bgPr>
    </p:bg>
    <p:spTree>
      <p:nvGrpSpPr>
        <p:cNvPr id="1" name=""/>
        <p:cNvGrpSpPr/>
        <p:nvPr/>
      </p:nvGrpSpPr>
      <p:grpSpPr>
        <a:xfrm>
          <a:off x="0" y="0"/>
          <a:ext cx="0" cy="0"/>
          <a:chOff x="0" y="0"/>
          <a:chExt cx="0" cy="0"/>
        </a:xfrm>
      </p:grpSpPr>
      <p:pic>
        <p:nvPicPr>
          <p:cNvPr id="25602" name="Picture 2" descr="C:\Users\ilaria\Desktop\FOTO\MARTY FEDDY\GITA MONTEVIASCO\DSC06971.JPG"/>
          <p:cNvPicPr>
            <a:picLocks noChangeAspect="1" noChangeArrowheads="1"/>
          </p:cNvPicPr>
          <p:nvPr/>
        </p:nvPicPr>
        <p:blipFill>
          <a:blip r:embed="rId2" cstate="print"/>
          <a:srcRect/>
          <a:stretch>
            <a:fillRect/>
          </a:stretch>
        </p:blipFill>
        <p:spPr bwMode="auto">
          <a:xfrm>
            <a:off x="357158" y="142852"/>
            <a:ext cx="3963290" cy="2972468"/>
          </a:xfrm>
          <a:prstGeom prst="rect">
            <a:avLst/>
          </a:prstGeom>
          <a:noFill/>
        </p:spPr>
      </p:pic>
      <p:sp>
        <p:nvSpPr>
          <p:cNvPr id="3" name="Titolo 1"/>
          <p:cNvSpPr txBox="1">
            <a:spLocks/>
          </p:cNvSpPr>
          <p:nvPr/>
        </p:nvSpPr>
        <p:spPr>
          <a:xfrm>
            <a:off x="539552" y="332656"/>
            <a:ext cx="8229600" cy="1143000"/>
          </a:xfrm>
          <a:prstGeom prst="rect">
            <a:avLst/>
          </a:prstGeom>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sz="4400" b="1" i="0" u="none" strike="noStrike" kern="1200" cap="none" spc="0" normalizeH="0" baseline="0" noProof="0" dirty="0" smtClean="0">
                <a:ln>
                  <a:noFill/>
                </a:ln>
                <a:solidFill>
                  <a:srgbClr val="4D4D4D"/>
                </a:solidFill>
                <a:effectLst/>
                <a:uLnTx/>
                <a:uFillTx/>
                <a:latin typeface="Berlin Sans FB" pitchFamily="34" charset="0"/>
                <a:ea typeface="+mj-ea"/>
                <a:cs typeface="+mj-cs"/>
              </a:rPr>
              <a:t>Architettura </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it-IT" sz="4400" b="1" i="0" u="none" strike="noStrike" kern="1200" cap="none" spc="0" normalizeH="0" baseline="0" noProof="0" dirty="0" smtClean="0">
                <a:ln>
                  <a:noFill/>
                </a:ln>
                <a:solidFill>
                  <a:srgbClr val="4D4D4D"/>
                </a:solidFill>
                <a:effectLst/>
                <a:uLnTx/>
                <a:uFillTx/>
                <a:latin typeface="Berlin Sans FB" pitchFamily="34" charset="0"/>
                <a:ea typeface="+mj-ea"/>
                <a:cs typeface="+mj-cs"/>
              </a:rPr>
              <a:t>delle</a:t>
            </a:r>
            <a:r>
              <a:rPr kumimoji="0" lang="it-IT" sz="4400" b="1" i="0" u="none" strike="noStrike" kern="1200" cap="none" spc="0" normalizeH="0" noProof="0" dirty="0" smtClean="0">
                <a:ln>
                  <a:noFill/>
                </a:ln>
                <a:solidFill>
                  <a:srgbClr val="4D4D4D"/>
                </a:solidFill>
                <a:effectLst/>
                <a:uLnTx/>
                <a:uFillTx/>
                <a:latin typeface="Berlin Sans FB" pitchFamily="34" charset="0"/>
                <a:ea typeface="+mj-ea"/>
                <a:cs typeface="+mj-cs"/>
              </a:rPr>
              <a:t> case</a:t>
            </a:r>
          </a:p>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it-IT" sz="4400" b="0" i="0" u="none" strike="noStrike" kern="1200" cap="none" spc="0" normalizeH="0" baseline="0" noProof="0" dirty="0">
              <a:ln>
                <a:noFill/>
              </a:ln>
              <a:solidFill>
                <a:schemeClr val="tx1"/>
              </a:solidFill>
              <a:effectLst/>
              <a:uLnTx/>
              <a:uFillTx/>
              <a:latin typeface="Berlin Sans FB" pitchFamily="34" charset="0"/>
              <a:ea typeface="+mj-ea"/>
              <a:cs typeface="+mj-cs"/>
            </a:endParaRPr>
          </a:p>
        </p:txBody>
      </p:sp>
      <p:sp>
        <p:nvSpPr>
          <p:cNvPr id="4" name="Rettangolo 3"/>
          <p:cNvSpPr/>
          <p:nvPr/>
        </p:nvSpPr>
        <p:spPr>
          <a:xfrm>
            <a:off x="4860032" y="2690336"/>
            <a:ext cx="3816424" cy="3477875"/>
          </a:xfrm>
          <a:prstGeom prst="rect">
            <a:avLst/>
          </a:prstGeom>
        </p:spPr>
        <p:txBody>
          <a:bodyPr wrap="square">
            <a:spAutoFit/>
          </a:bodyPr>
          <a:lstStyle/>
          <a:p>
            <a:r>
              <a:rPr lang="it-IT" sz="2000" dirty="0" smtClean="0">
                <a:solidFill>
                  <a:srgbClr val="4D4D4D"/>
                </a:solidFill>
                <a:latin typeface="Berlin Sans FB" pitchFamily="34" charset="0"/>
              </a:rPr>
              <a:t>L'architettura tipica delle case del paese è costituita da case in sassi, balconi in legno e tetti in piode. La pregevole pavimentazione originale è in sasso (la cosiddetta "rizzata" che caratterizza il paese, rimasta intatta per 200 anni).</a:t>
            </a:r>
          </a:p>
          <a:p>
            <a:r>
              <a:rPr lang="it-IT" sz="2000" dirty="0" smtClean="0">
                <a:solidFill>
                  <a:srgbClr val="4D4D4D"/>
                </a:solidFill>
                <a:latin typeface="Berlin Sans FB" pitchFamily="34" charset="0"/>
              </a:rPr>
              <a:t>Tutto è costruito con le pietre del luogo che, essendo di origine metamorfica, si sfaldano facilmente.</a:t>
            </a:r>
          </a:p>
        </p:txBody>
      </p:sp>
      <p:pic>
        <p:nvPicPr>
          <p:cNvPr id="25603" name="Picture 3" descr="C:\Users\ilaria\Desktop\FOTO\MARTY FEDDY\GITA MONTEVIASCO\DSC06976.JPG"/>
          <p:cNvPicPr>
            <a:picLocks noChangeAspect="1" noChangeArrowheads="1"/>
          </p:cNvPicPr>
          <p:nvPr/>
        </p:nvPicPr>
        <p:blipFill>
          <a:blip r:embed="rId3" cstate="print"/>
          <a:srcRect/>
          <a:stretch>
            <a:fillRect/>
          </a:stretch>
        </p:blipFill>
        <p:spPr bwMode="auto">
          <a:xfrm>
            <a:off x="285720" y="3429000"/>
            <a:ext cx="4033018" cy="3024764"/>
          </a:xfrm>
          <a:prstGeom prst="rect">
            <a:avLst/>
          </a:prstGeom>
          <a:noFill/>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1"/>
                                          </p:val>
                                        </p:tav>
                                        <p:tav tm="100000">
                                          <p:val>
                                            <p:strVal val="#ppt_x"/>
                                          </p:val>
                                        </p:tav>
                                      </p:tavLst>
                                    </p:anim>
                                    <p:anim calcmode="lin" valueType="num">
                                      <p:cBhvr>
                                        <p:cTn id="9" dur="2000" fill="hold"/>
                                        <p:tgtEl>
                                          <p:spTgt spid="3"/>
                                        </p:tgtEl>
                                        <p:attrNameLst>
                                          <p:attrName>ppt_y</p:attrName>
                                        </p:attrNameLst>
                                      </p:cBhvr>
                                      <p:tavLst>
                                        <p:tav tm="0">
                                          <p:val>
                                            <p:strVal val="#ppt_y"/>
                                          </p:val>
                                        </p:tav>
                                        <p:tav tm="100000">
                                          <p:val>
                                            <p:strVal val="#ppt_y"/>
                                          </p:val>
                                        </p:tav>
                                      </p:tavLst>
                                    </p:anim>
                                  </p:childTnLst>
                                </p:cTn>
                              </p:par>
                              <p:par>
                                <p:cTn id="10" presetID="20" presetClass="entr" presetSubtype="0" fill="hold" nodeType="withEffect">
                                  <p:stCondLst>
                                    <p:cond delay="0"/>
                                  </p:stCondLst>
                                  <p:childTnLst>
                                    <p:set>
                                      <p:cBhvr>
                                        <p:cTn id="11" dur="1" fill="hold">
                                          <p:stCondLst>
                                            <p:cond delay="0"/>
                                          </p:stCondLst>
                                        </p:cTn>
                                        <p:tgtEl>
                                          <p:spTgt spid="25602"/>
                                        </p:tgtEl>
                                        <p:attrNameLst>
                                          <p:attrName>style.visibility</p:attrName>
                                        </p:attrNameLst>
                                      </p:cBhvr>
                                      <p:to>
                                        <p:strVal val="visible"/>
                                      </p:to>
                                    </p:set>
                                    <p:animEffect transition="in" filter="wedge">
                                      <p:cBhvr>
                                        <p:cTn id="12" dur="2000"/>
                                        <p:tgtEl>
                                          <p:spTgt spid="25602"/>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amond(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childTnLst>
                                    <p:set>
                                      <p:cBhvr>
                                        <p:cTn id="19" dur="1" fill="hold">
                                          <p:stCondLst>
                                            <p:cond delay="0"/>
                                          </p:stCondLst>
                                        </p:cTn>
                                        <p:tgtEl>
                                          <p:spTgt spid="25603"/>
                                        </p:tgtEl>
                                        <p:attrNameLst>
                                          <p:attrName>style.visibility</p:attrName>
                                        </p:attrNameLst>
                                      </p:cBhvr>
                                      <p:to>
                                        <p:strVal val="visible"/>
                                      </p:to>
                                    </p:set>
                                    <p:animEffect transition="in" filter="wedge">
                                      <p:cBhvr>
                                        <p:cTn id="20" dur="20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027" name="Picture 3" descr="F:\foto monteviasco\P1010290.JPG"/>
          <p:cNvPicPr>
            <a:picLocks noGrp="1" noChangeAspect="1" noChangeArrowheads="1"/>
          </p:cNvPicPr>
          <p:nvPr>
            <p:ph idx="1"/>
          </p:nvPr>
        </p:nvPicPr>
        <p:blipFill>
          <a:blip r:embed="rId2" cstate="print"/>
          <a:stretch>
            <a:fillRect/>
          </a:stretch>
        </p:blipFill>
        <p:spPr bwMode="auto">
          <a:xfrm>
            <a:off x="251520" y="188640"/>
            <a:ext cx="4753983" cy="6336704"/>
          </a:xfrm>
          <a:prstGeom prst="rect">
            <a:avLst/>
          </a:prstGeom>
          <a:noFill/>
          <a:ln>
            <a:noFill/>
          </a:ln>
        </p:spPr>
      </p:pic>
      <p:sp>
        <p:nvSpPr>
          <p:cNvPr id="5" name="CasellaDiTesto 4"/>
          <p:cNvSpPr txBox="1"/>
          <p:nvPr/>
        </p:nvSpPr>
        <p:spPr>
          <a:xfrm>
            <a:off x="4932040" y="1340768"/>
            <a:ext cx="4032448" cy="923330"/>
          </a:xfrm>
          <a:prstGeom prst="rect">
            <a:avLst/>
          </a:prstGeom>
          <a:noFill/>
        </p:spPr>
        <p:txBody>
          <a:bodyPr wrap="square" rtlCol="0">
            <a:spAutoFit/>
          </a:bodyPr>
          <a:lstStyle/>
          <a:p>
            <a:pPr algn="just"/>
            <a:r>
              <a:rPr lang="it-IT" i="1" dirty="0" smtClean="0">
                <a:solidFill>
                  <a:schemeClr val="tx1">
                    <a:lumMod val="75000"/>
                    <a:lumOff val="25000"/>
                  </a:schemeClr>
                </a:solidFill>
                <a:latin typeface="Berlin Sans FB" pitchFamily="34" charset="0"/>
              </a:rPr>
              <a:t>Tipica casa di Monteviasco</a:t>
            </a:r>
            <a:r>
              <a:rPr lang="it-IT" dirty="0" smtClean="0">
                <a:solidFill>
                  <a:schemeClr val="tx1">
                    <a:lumMod val="75000"/>
                    <a:lumOff val="25000"/>
                  </a:schemeClr>
                </a:solidFill>
                <a:latin typeface="Berlin Sans FB" pitchFamily="34" charset="0"/>
              </a:rPr>
              <a:t>. </a:t>
            </a:r>
          </a:p>
          <a:p>
            <a:pPr algn="just"/>
            <a:r>
              <a:rPr lang="it-IT" dirty="0" smtClean="0">
                <a:solidFill>
                  <a:schemeClr val="tx1">
                    <a:lumMod val="75000"/>
                    <a:lumOff val="25000"/>
                  </a:schemeClr>
                </a:solidFill>
                <a:latin typeface="Berlin Sans FB" pitchFamily="34" charset="0"/>
              </a:rPr>
              <a:t>È costituita da  sassi in </a:t>
            </a:r>
            <a:r>
              <a:rPr lang="it-IT" dirty="0" err="1" smtClean="0">
                <a:solidFill>
                  <a:schemeClr val="tx1">
                    <a:lumMod val="75000"/>
                    <a:lumOff val="25000"/>
                  </a:schemeClr>
                </a:solidFill>
                <a:latin typeface="Berlin Sans FB" pitchFamily="34" charset="0"/>
              </a:rPr>
              <a:t>piode</a:t>
            </a:r>
            <a:r>
              <a:rPr lang="it-IT" dirty="0" smtClean="0">
                <a:solidFill>
                  <a:schemeClr val="tx1">
                    <a:lumMod val="75000"/>
                    <a:lumOff val="25000"/>
                  </a:schemeClr>
                </a:solidFill>
                <a:latin typeface="Berlin Sans FB" pitchFamily="34" charset="0"/>
              </a:rPr>
              <a:t> e in pietra  (la “rizzata”).</a:t>
            </a:r>
            <a:endParaRPr lang="it-IT" dirty="0">
              <a:solidFill>
                <a:schemeClr val="tx1">
                  <a:lumMod val="75000"/>
                  <a:lumOff val="25000"/>
                </a:schemeClr>
              </a:solidFill>
              <a:latin typeface="Berlin Sans FB" pitchFamily="34" charset="0"/>
            </a:endParaRPr>
          </a:p>
        </p:txBody>
      </p:sp>
    </p:spTree>
  </p:cSld>
  <p:clrMapOvr>
    <a:masterClrMapping/>
  </p:clrMapOvr>
  <p:transition advClick="0" advTm="5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5" name="Immagine 4" descr="DSC06999.JPG"/>
          <p:cNvPicPr>
            <a:picLocks noChangeAspect="1"/>
          </p:cNvPicPr>
          <p:nvPr/>
        </p:nvPicPr>
        <p:blipFill>
          <a:blip r:embed="rId2" cstate="print"/>
          <a:stretch>
            <a:fillRect/>
          </a:stretch>
        </p:blipFill>
        <p:spPr>
          <a:xfrm>
            <a:off x="971600" y="188640"/>
            <a:ext cx="7272808" cy="5112568"/>
          </a:xfrm>
          <a:prstGeom prst="rect">
            <a:avLst/>
          </a:prstGeom>
        </p:spPr>
      </p:pic>
      <p:sp>
        <p:nvSpPr>
          <p:cNvPr id="7" name="CasellaDiTesto 6"/>
          <p:cNvSpPr txBox="1"/>
          <p:nvPr/>
        </p:nvSpPr>
        <p:spPr>
          <a:xfrm>
            <a:off x="1043608" y="5661248"/>
            <a:ext cx="6408712" cy="369332"/>
          </a:xfrm>
          <a:prstGeom prst="rect">
            <a:avLst/>
          </a:prstGeom>
          <a:noFill/>
        </p:spPr>
        <p:txBody>
          <a:bodyPr wrap="square" rtlCol="0">
            <a:spAutoFit/>
          </a:bodyPr>
          <a:lstStyle/>
          <a:p>
            <a:r>
              <a:rPr lang="it-IT" i="1" dirty="0" smtClean="0">
                <a:solidFill>
                  <a:schemeClr val="tx1">
                    <a:lumMod val="75000"/>
                    <a:lumOff val="25000"/>
                  </a:schemeClr>
                </a:solidFill>
                <a:latin typeface="Berlin Sans FB" pitchFamily="34" charset="0"/>
              </a:rPr>
              <a:t>Muro delle case fatti in </a:t>
            </a:r>
            <a:r>
              <a:rPr lang="it-IT" i="1" dirty="0" err="1" smtClean="0">
                <a:solidFill>
                  <a:schemeClr val="tx1">
                    <a:lumMod val="75000"/>
                    <a:lumOff val="25000"/>
                  </a:schemeClr>
                </a:solidFill>
                <a:latin typeface="Berlin Sans FB" pitchFamily="34" charset="0"/>
              </a:rPr>
              <a:t>piode</a:t>
            </a:r>
            <a:r>
              <a:rPr lang="it-IT" i="1" dirty="0" smtClean="0">
                <a:solidFill>
                  <a:schemeClr val="tx1">
                    <a:lumMod val="75000"/>
                    <a:lumOff val="25000"/>
                  </a:schemeClr>
                </a:solidFill>
                <a:latin typeface="Berlin Sans FB" pitchFamily="34" charset="0"/>
              </a:rPr>
              <a:t>. </a:t>
            </a:r>
            <a:endParaRPr lang="it-IT" i="1" dirty="0">
              <a:solidFill>
                <a:schemeClr val="tx1">
                  <a:lumMod val="75000"/>
                  <a:lumOff val="25000"/>
                </a:schemeClr>
              </a:solidFill>
              <a:latin typeface="Berlin Sans FB" pitchFamily="34" charset="0"/>
            </a:endParaRPr>
          </a:p>
        </p:txBody>
      </p:sp>
    </p:spTree>
  </p:cSld>
  <p:clrMapOvr>
    <a:masterClrMapping/>
  </p:clrMapOvr>
  <p:transition advClick="0" advTm="5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4" name="Immagine 3" descr="DSC06981.JPG"/>
          <p:cNvPicPr>
            <a:picLocks noChangeAspect="1"/>
          </p:cNvPicPr>
          <p:nvPr/>
        </p:nvPicPr>
        <p:blipFill>
          <a:blip r:embed="rId2" cstate="print"/>
          <a:stretch>
            <a:fillRect/>
          </a:stretch>
        </p:blipFill>
        <p:spPr>
          <a:xfrm>
            <a:off x="928662" y="1142984"/>
            <a:ext cx="6953426" cy="5215070"/>
          </a:xfrm>
          <a:prstGeom prst="rect">
            <a:avLst/>
          </a:prstGeom>
        </p:spPr>
      </p:pic>
      <p:sp>
        <p:nvSpPr>
          <p:cNvPr id="3074" name="WordArt 2"/>
          <p:cNvSpPr>
            <a:spLocks noChangeArrowheads="1" noChangeShapeType="1" noTextEdit="1"/>
          </p:cNvSpPr>
          <p:nvPr/>
        </p:nvSpPr>
        <p:spPr bwMode="auto">
          <a:xfrm>
            <a:off x="2339752" y="332656"/>
            <a:ext cx="6161338" cy="576064"/>
          </a:xfrm>
          <a:prstGeom prst="rect">
            <a:avLst/>
          </a:prstGeom>
        </p:spPr>
        <p:txBody>
          <a:bodyPr wrap="none" fromWordArt="1">
            <a:prstTxWarp prst="textPlain">
              <a:avLst>
                <a:gd name="adj" fmla="val 50000"/>
              </a:avLst>
            </a:prstTxWarp>
          </a:bodyPr>
          <a:lstStyle/>
          <a:p>
            <a:pPr algn="ctr" rtl="0"/>
            <a:r>
              <a:rPr lang="it-IT" sz="3600" kern="10" spc="0" dirty="0" smtClean="0">
                <a:ln w="9525">
                  <a:noFill/>
                  <a:round/>
                  <a:headEnd/>
                  <a:tailEnd/>
                </a:ln>
                <a:solidFill>
                  <a:srgbClr val="336699"/>
                </a:solidFill>
                <a:effectLst/>
                <a:latin typeface="Berlin Sans FB" pitchFamily="34" charset="0"/>
                <a:cs typeface="Times New Roman"/>
              </a:rPr>
              <a:t>... per le vie di Monteviasco</a:t>
            </a:r>
            <a:endParaRPr lang="it-IT" sz="3600" kern="10" spc="0" dirty="0">
              <a:ln w="9525">
                <a:noFill/>
                <a:round/>
                <a:headEnd/>
                <a:tailEnd/>
              </a:ln>
              <a:solidFill>
                <a:srgbClr val="336699"/>
              </a:solidFill>
              <a:effectLst/>
              <a:latin typeface="Berlin Sans FB" pitchFamily="34" charset="0"/>
              <a:cs typeface="Times New Roman"/>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074"/>
                                        </p:tgtEl>
                                        <p:attrNameLst>
                                          <p:attrName>style.visibility</p:attrName>
                                        </p:attrNameLst>
                                      </p:cBhvr>
                                      <p:to>
                                        <p:strVal val="visible"/>
                                      </p:to>
                                    </p:set>
                                    <p:anim by="(-#ppt_w*2)" calcmode="lin" valueType="num">
                                      <p:cBhvr rctx="PPT">
                                        <p:cTn id="7" dur="1000" autoRev="1" fill="hold">
                                          <p:stCondLst>
                                            <p:cond delay="0"/>
                                          </p:stCondLst>
                                        </p:cTn>
                                        <p:tgtEl>
                                          <p:spTgt spid="3074"/>
                                        </p:tgtEl>
                                        <p:attrNameLst>
                                          <p:attrName>ppt_w</p:attrName>
                                        </p:attrNameLst>
                                      </p:cBhvr>
                                    </p:anim>
                                    <p:anim by="(#ppt_w*0.50)" calcmode="lin" valueType="num">
                                      <p:cBhvr>
                                        <p:cTn id="8" dur="1000" decel="50000" autoRev="1" fill="hold">
                                          <p:stCondLst>
                                            <p:cond delay="0"/>
                                          </p:stCondLst>
                                        </p:cTn>
                                        <p:tgtEl>
                                          <p:spTgt spid="3074"/>
                                        </p:tgtEl>
                                        <p:attrNameLst>
                                          <p:attrName>ppt_x</p:attrName>
                                        </p:attrNameLst>
                                      </p:cBhvr>
                                    </p:anim>
                                    <p:anim from="(-#ppt_h/2)" to="(#ppt_y)" calcmode="lin" valueType="num">
                                      <p:cBhvr>
                                        <p:cTn id="9" dur="2000" fill="hold">
                                          <p:stCondLst>
                                            <p:cond delay="0"/>
                                          </p:stCondLst>
                                        </p:cTn>
                                        <p:tgtEl>
                                          <p:spTgt spid="3074"/>
                                        </p:tgtEl>
                                        <p:attrNameLst>
                                          <p:attrName>ppt_y</p:attrName>
                                        </p:attrNameLst>
                                      </p:cBhvr>
                                    </p:anim>
                                    <p:animRot by="21600000">
                                      <p:cBhvr>
                                        <p:cTn id="10" dur="2000" fill="hold">
                                          <p:stCondLst>
                                            <p:cond delay="0"/>
                                          </p:stCondLst>
                                        </p:cTn>
                                        <p:tgtEl>
                                          <p:spTgt spid="307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2" name="Immagine 1" descr="DSC06977.JPG"/>
          <p:cNvPicPr>
            <a:picLocks noChangeAspect="1"/>
          </p:cNvPicPr>
          <p:nvPr/>
        </p:nvPicPr>
        <p:blipFill>
          <a:blip r:embed="rId2" cstate="print"/>
          <a:stretch>
            <a:fillRect/>
          </a:stretch>
        </p:blipFill>
        <p:spPr>
          <a:xfrm>
            <a:off x="179512" y="260648"/>
            <a:ext cx="4464496" cy="4176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magine 4" descr="DSC06989.JPG"/>
          <p:cNvPicPr>
            <a:picLocks noChangeAspect="1"/>
          </p:cNvPicPr>
          <p:nvPr/>
        </p:nvPicPr>
        <p:blipFill>
          <a:blip r:embed="rId3" cstate="print"/>
          <a:stretch>
            <a:fillRect/>
          </a:stretch>
        </p:blipFill>
        <p:spPr>
          <a:xfrm>
            <a:off x="4788024" y="260648"/>
            <a:ext cx="4176464" cy="4176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CasellaDiTesto 5"/>
          <p:cNvSpPr txBox="1"/>
          <p:nvPr/>
        </p:nvSpPr>
        <p:spPr>
          <a:xfrm>
            <a:off x="251520" y="5013176"/>
            <a:ext cx="4248472" cy="369332"/>
          </a:xfrm>
          <a:prstGeom prst="rect">
            <a:avLst/>
          </a:prstGeom>
          <a:noFill/>
        </p:spPr>
        <p:txBody>
          <a:bodyPr wrap="square" rtlCol="0">
            <a:spAutoFit/>
          </a:bodyPr>
          <a:lstStyle/>
          <a:p>
            <a:r>
              <a:rPr lang="it-IT" i="1" dirty="0" smtClean="0">
                <a:latin typeface="Berlin Sans FB" pitchFamily="34" charset="0"/>
              </a:rPr>
              <a:t>Porta originale</a:t>
            </a:r>
            <a:endParaRPr lang="it-IT" i="1" dirty="0">
              <a:latin typeface="Berlin Sans FB" pitchFamily="34" charset="0"/>
            </a:endParaRPr>
          </a:p>
        </p:txBody>
      </p:sp>
      <p:sp>
        <p:nvSpPr>
          <p:cNvPr id="7" name="CasellaDiTesto 6"/>
          <p:cNvSpPr txBox="1"/>
          <p:nvPr/>
        </p:nvSpPr>
        <p:spPr>
          <a:xfrm>
            <a:off x="4895528" y="4941168"/>
            <a:ext cx="4248472" cy="369332"/>
          </a:xfrm>
          <a:prstGeom prst="rect">
            <a:avLst/>
          </a:prstGeom>
          <a:noFill/>
        </p:spPr>
        <p:txBody>
          <a:bodyPr wrap="square" rtlCol="0">
            <a:spAutoFit/>
          </a:bodyPr>
          <a:lstStyle/>
          <a:p>
            <a:r>
              <a:rPr lang="it-IT" i="1" dirty="0" smtClean="0">
                <a:latin typeface="Berlin Sans FB" pitchFamily="34" charset="0"/>
              </a:rPr>
              <a:t>Abitazione ristrutturata</a:t>
            </a:r>
            <a:endParaRPr lang="it-IT" i="1" dirty="0">
              <a:latin typeface="Berlin Sans FB" pitchFamily="34"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2" name="Immagine 1" descr="DSC06987.JPG"/>
          <p:cNvPicPr>
            <a:picLocks noChangeAspect="1"/>
          </p:cNvPicPr>
          <p:nvPr/>
        </p:nvPicPr>
        <p:blipFill>
          <a:blip r:embed="rId2" cstate="print"/>
          <a:stretch>
            <a:fillRect/>
          </a:stretch>
        </p:blipFill>
        <p:spPr>
          <a:xfrm>
            <a:off x="5004048" y="260648"/>
            <a:ext cx="3960440" cy="6336704"/>
          </a:xfrm>
          <a:prstGeom prst="rect">
            <a:avLst/>
          </a:prstGeom>
          <a:ln>
            <a:noFill/>
          </a:ln>
          <a:effectLst>
            <a:outerShdw blurRad="190500" algn="tl" rotWithShape="0">
              <a:srgbClr val="000000">
                <a:alpha val="70000"/>
              </a:srgbClr>
            </a:outerShdw>
          </a:effectLst>
        </p:spPr>
      </p:pic>
      <p:pic>
        <p:nvPicPr>
          <p:cNvPr id="3" name="Immagine 2" descr="DSC06988.JPG"/>
          <p:cNvPicPr>
            <a:picLocks noChangeAspect="1"/>
          </p:cNvPicPr>
          <p:nvPr/>
        </p:nvPicPr>
        <p:blipFill>
          <a:blip r:embed="rId3" cstate="print"/>
          <a:stretch>
            <a:fillRect/>
          </a:stretch>
        </p:blipFill>
        <p:spPr>
          <a:xfrm>
            <a:off x="251520" y="260648"/>
            <a:ext cx="4608512"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asellaDiTesto 4"/>
          <p:cNvSpPr txBox="1"/>
          <p:nvPr/>
        </p:nvSpPr>
        <p:spPr>
          <a:xfrm>
            <a:off x="539552" y="4581128"/>
            <a:ext cx="4248472" cy="369332"/>
          </a:xfrm>
          <a:prstGeom prst="rect">
            <a:avLst/>
          </a:prstGeom>
          <a:noFill/>
        </p:spPr>
        <p:txBody>
          <a:bodyPr wrap="square" rtlCol="0">
            <a:spAutoFit/>
          </a:bodyPr>
          <a:lstStyle/>
          <a:p>
            <a:r>
              <a:rPr lang="it-IT" i="1" dirty="0" smtClean="0">
                <a:latin typeface="Berlin Sans FB" pitchFamily="34" charset="0"/>
              </a:rPr>
              <a:t>Balconi in legno</a:t>
            </a:r>
            <a:endParaRPr lang="it-IT" i="1" dirty="0">
              <a:latin typeface="Berlin Sans FB" pitchFamily="34"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14282" y="428604"/>
            <a:ext cx="3008313" cy="1162050"/>
          </a:xfrm>
        </p:spPr>
        <p:txBody>
          <a:bodyPr>
            <a:noAutofit/>
          </a:bodyPr>
          <a:lstStyle/>
          <a:p>
            <a:r>
              <a:rPr lang="it-IT" sz="2800" b="0" dirty="0" smtClean="0">
                <a:solidFill>
                  <a:srgbClr val="663300"/>
                </a:solidFill>
                <a:latin typeface="Berlin Sans FB" pitchFamily="34" charset="0"/>
              </a:rPr>
              <a:t>GRUPPO MONTEVIASCO O.N.L.U.S</a:t>
            </a:r>
            <a:endParaRPr lang="it-IT" sz="2800" b="0" dirty="0">
              <a:solidFill>
                <a:srgbClr val="663300"/>
              </a:solidFill>
              <a:latin typeface="Berlin Sans FB" pitchFamily="34" charset="0"/>
            </a:endParaRPr>
          </a:p>
        </p:txBody>
      </p:sp>
      <p:sp>
        <p:nvSpPr>
          <p:cNvPr id="3" name="Segnaposto contenuto 2"/>
          <p:cNvSpPr>
            <a:spLocks noGrp="1"/>
          </p:cNvSpPr>
          <p:nvPr>
            <p:ph idx="1"/>
          </p:nvPr>
        </p:nvSpPr>
        <p:spPr>
          <a:xfrm>
            <a:off x="2857488" y="461690"/>
            <a:ext cx="5976664" cy="6396310"/>
          </a:xfrm>
        </p:spPr>
        <p:txBody>
          <a:bodyPr>
            <a:normAutofit fontScale="40000" lnSpcReduction="20000"/>
          </a:bodyPr>
          <a:lstStyle/>
          <a:p>
            <a:pPr marL="0">
              <a:spcBef>
                <a:spcPts val="0"/>
              </a:spcBef>
              <a:buNone/>
            </a:pPr>
            <a:r>
              <a:rPr lang="it-IT" sz="4400" dirty="0" smtClean="0">
                <a:solidFill>
                  <a:srgbClr val="663300"/>
                </a:solidFill>
                <a:latin typeface="Berlin Sans FB" pitchFamily="34" charset="0"/>
              </a:rPr>
              <a:t>Il G.A.M. - GRUPPO AMICI MONTEVIASCO – </a:t>
            </a:r>
          </a:p>
          <a:p>
            <a:pPr marL="0">
              <a:spcBef>
                <a:spcPts val="0"/>
              </a:spcBef>
              <a:buNone/>
            </a:pPr>
            <a:r>
              <a:rPr lang="it-IT" sz="4400" dirty="0" smtClean="0">
                <a:solidFill>
                  <a:srgbClr val="663300"/>
                </a:solidFill>
                <a:latin typeface="Berlin Sans FB" pitchFamily="34" charset="0"/>
              </a:rPr>
              <a:t>E’ un’associazione di VOLONTARI nata circa trent’anni fa dall'incontro di idee e sentimenti di due gruppi di persone: coloro che, nati a Monteviasco, intendevano mantenere il contatto con il loro paese d'origine e coloro che, provenendo da altri paesi e innamorati della poesia del luogo, avevano comprato casa qui.</a:t>
            </a:r>
            <a:br>
              <a:rPr lang="it-IT" sz="4400" dirty="0" smtClean="0">
                <a:solidFill>
                  <a:srgbClr val="663300"/>
                </a:solidFill>
                <a:latin typeface="Berlin Sans FB" pitchFamily="34" charset="0"/>
              </a:rPr>
            </a:br>
            <a:r>
              <a:rPr lang="it-IT" sz="4400" dirty="0" smtClean="0">
                <a:solidFill>
                  <a:srgbClr val="663300"/>
                </a:solidFill>
                <a:latin typeface="Berlin Sans FB" pitchFamily="34" charset="0"/>
              </a:rPr>
              <a:t>L'esigenza fortemente sentita da entrambe le parti era quella di far rivivere le TRADIZIONI , le festività e lo spirito di comunità che, dopo lo sfollamento del paese negli Anni Sessanta, rischiavano di andare irrimediabilmente perduti e di preservare Monteviasco intatto nelle sue peculiarità contro chi volesse snaturarne le caratteristiche. </a:t>
            </a:r>
          </a:p>
          <a:p>
            <a:pPr marL="0">
              <a:spcBef>
                <a:spcPts val="0"/>
              </a:spcBef>
              <a:buNone/>
            </a:pPr>
            <a:r>
              <a:rPr lang="it-IT" sz="4400" dirty="0" smtClean="0">
                <a:solidFill>
                  <a:srgbClr val="663300"/>
                </a:solidFill>
                <a:latin typeface="Berlin Sans FB" pitchFamily="34" charset="0"/>
              </a:rPr>
              <a:t>Nel 2002 il </a:t>
            </a:r>
            <a:r>
              <a:rPr lang="it-IT" sz="4400" dirty="0" err="1" smtClean="0">
                <a:solidFill>
                  <a:srgbClr val="663300"/>
                </a:solidFill>
                <a:latin typeface="Berlin Sans FB" pitchFamily="34" charset="0"/>
              </a:rPr>
              <a:t>G.A.M.</a:t>
            </a:r>
            <a:r>
              <a:rPr lang="it-IT" sz="4400" dirty="0" smtClean="0">
                <a:solidFill>
                  <a:srgbClr val="663300"/>
                </a:solidFill>
                <a:latin typeface="Berlin Sans FB" pitchFamily="34" charset="0"/>
              </a:rPr>
              <a:t>, alla ricerca di una maggiore visibilità e nel tentativo di avere una voce più forte nel dialogo con le istituzioni e gli enti pubblici, ha deciso di costituirsi come ASSOCIAZIONE CULTURALE, che è ora iscritta nel Registro Generale Regionale del Volontariato ed è riconosciuta dalla Provincia di Varese come O.N.L.U.S. (Organizzazione non Lucrativa di Utilità Sociale). </a:t>
            </a:r>
          </a:p>
          <a:p>
            <a:pPr marL="0">
              <a:spcBef>
                <a:spcPts val="0"/>
              </a:spcBef>
              <a:buNone/>
            </a:pPr>
            <a:r>
              <a:rPr lang="it-IT" sz="4400" dirty="0" smtClean="0">
                <a:solidFill>
                  <a:srgbClr val="663300"/>
                </a:solidFill>
                <a:latin typeface="Berlin Sans FB" pitchFamily="34" charset="0"/>
              </a:rPr>
              <a:t>L'associazione non ha scopo di lucro ed è indipendente da ogni movimento politico ed ideologico. </a:t>
            </a:r>
          </a:p>
          <a:p>
            <a:pPr marL="0">
              <a:spcBef>
                <a:spcPts val="0"/>
              </a:spcBef>
              <a:buNone/>
            </a:pPr>
            <a:r>
              <a:rPr lang="it-IT" sz="4400" dirty="0" smtClean="0">
                <a:solidFill>
                  <a:srgbClr val="663300"/>
                </a:solidFill>
                <a:latin typeface="Berlin Sans FB" pitchFamily="34" charset="0"/>
              </a:rPr>
              <a:t>Persegue finalità di solidarietà sociale in ambito culturale, mediante l'attività di tutela e valorizzazione del patrimonio storico e artistico, di promozione e sviluppo delle attività ad esso connesse, attraverso momenti di animazione ricreativa, turistica e sportiva.</a:t>
            </a:r>
          </a:p>
          <a:p>
            <a:pPr marL="0">
              <a:spcBef>
                <a:spcPts val="0"/>
              </a:spcBef>
              <a:buNone/>
            </a:pPr>
            <a:endParaRPr lang="it-IT" dirty="0">
              <a:solidFill>
                <a:srgbClr val="99FF99"/>
              </a:solidFill>
            </a:endParaRPr>
          </a:p>
        </p:txBody>
      </p:sp>
      <p:pic>
        <p:nvPicPr>
          <p:cNvPr id="5" name="Immagine 4" descr="GRUPPO AMICI MONTEVIASCO O.N.L.U.S. - Gruppo Amici Monteviasco"/>
          <p:cNvPicPr/>
          <p:nvPr/>
        </p:nvPicPr>
        <p:blipFill>
          <a:blip r:embed="rId3" cstate="print"/>
          <a:srcRect/>
          <a:stretch>
            <a:fillRect/>
          </a:stretch>
        </p:blipFill>
        <p:spPr bwMode="auto">
          <a:xfrm>
            <a:off x="500034" y="2285992"/>
            <a:ext cx="2232248" cy="316418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advTm="5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5436096" y="-243408"/>
            <a:ext cx="4067944" cy="980728"/>
          </a:xfrm>
        </p:spPr>
        <p:txBody>
          <a:bodyPr>
            <a:normAutofit/>
          </a:bodyPr>
          <a:lstStyle/>
          <a:p>
            <a:r>
              <a:rPr lang="it-IT" sz="5400" dirty="0" smtClean="0">
                <a:solidFill>
                  <a:srgbClr val="660066"/>
                </a:solidFill>
                <a:effectLst>
                  <a:glow rad="101600">
                    <a:schemeClr val="accent4">
                      <a:satMod val="175000"/>
                      <a:alpha val="40000"/>
                    </a:schemeClr>
                  </a:glow>
                  <a:outerShdw blurRad="60007" dist="200025" dir="15000000" sy="30000" kx="-1800000" algn="bl" rotWithShape="0">
                    <a:prstClr val="black">
                      <a:alpha val="32000"/>
                    </a:prstClr>
                  </a:outerShdw>
                </a:effectLst>
                <a:latin typeface="Berlin Sans FB" pitchFamily="34" charset="0"/>
              </a:rPr>
              <a:t>Meridiana</a:t>
            </a:r>
            <a:endParaRPr lang="it-IT" sz="5400" dirty="0">
              <a:solidFill>
                <a:srgbClr val="660066"/>
              </a:solidFill>
              <a:effectLst>
                <a:glow rad="101600">
                  <a:schemeClr val="accent4">
                    <a:satMod val="175000"/>
                    <a:alpha val="40000"/>
                  </a:schemeClr>
                </a:glow>
                <a:outerShdw blurRad="60007" dist="200025" dir="15000000" sy="30000" kx="-1800000" algn="bl" rotWithShape="0">
                  <a:prstClr val="black">
                    <a:alpha val="32000"/>
                  </a:prstClr>
                </a:outerShdw>
              </a:effectLst>
              <a:latin typeface="Berlin Sans FB" pitchFamily="34" charset="0"/>
            </a:endParaRPr>
          </a:p>
        </p:txBody>
      </p:sp>
      <p:pic>
        <p:nvPicPr>
          <p:cNvPr id="1026" name="Picture 2" descr="V:\2 A Tur\foto\DSC01750.JPG"/>
          <p:cNvPicPr>
            <a:picLocks noChangeAspect="1" noChangeArrowheads="1"/>
          </p:cNvPicPr>
          <p:nvPr/>
        </p:nvPicPr>
        <p:blipFill>
          <a:blip r:embed="rId3" cstate="print"/>
          <a:srcRect/>
          <a:stretch>
            <a:fillRect/>
          </a:stretch>
        </p:blipFill>
        <p:spPr bwMode="auto">
          <a:xfrm>
            <a:off x="6732240" y="-15509104"/>
            <a:ext cx="7956000" cy="5304000"/>
          </a:xfrm>
          <a:prstGeom prst="rect">
            <a:avLst/>
          </a:prstGeom>
          <a:noFill/>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advClick="0" advTm="5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691680" y="1772816"/>
            <a:ext cx="5976664" cy="2308324"/>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it-IT" sz="72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Gli agriturismi</a:t>
            </a:r>
            <a:endParaRPr lang="it-IT" sz="72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ransition advClick="0" advTm="5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75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835696" y="332656"/>
            <a:ext cx="7160840" cy="2592288"/>
          </a:xfrm>
        </p:spPr>
        <p:txBody>
          <a:bodyPr>
            <a:noAutofit/>
          </a:bodyPr>
          <a:lstStyle/>
          <a:p>
            <a:r>
              <a:rPr lang="it-IT" sz="66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FACILI ITINERARI</a:t>
            </a:r>
            <a:br>
              <a:rPr lang="it-IT" sz="66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br>
            <a:r>
              <a:rPr lang="it-IT" sz="66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PARTENDO DA MONTEVIASCO</a:t>
            </a:r>
            <a:endParaRPr lang="it-IT" sz="6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Sottotitolo 2"/>
          <p:cNvSpPr>
            <a:spLocks noGrp="1"/>
          </p:cNvSpPr>
          <p:nvPr>
            <p:ph type="subTitle" idx="1"/>
          </p:nvPr>
        </p:nvSpPr>
        <p:spPr>
          <a:xfrm>
            <a:off x="1357290" y="3857628"/>
            <a:ext cx="6400800" cy="1752600"/>
          </a:xfrm>
        </p:spPr>
        <p:txBody>
          <a:bodyPr>
            <a:noAutofit/>
          </a:bodyPr>
          <a:lstStyle/>
          <a:p>
            <a:r>
              <a:rPr lang="it-IT" dirty="0" smtClean="0">
                <a:solidFill>
                  <a:srgbClr val="7030A0"/>
                </a:solidFill>
                <a:latin typeface="Berlin Sans FB" pitchFamily="34" charset="0"/>
              </a:rPr>
              <a:t>Partendo da </a:t>
            </a:r>
            <a:r>
              <a:rPr lang="it-IT" i="1" dirty="0" smtClean="0">
                <a:solidFill>
                  <a:srgbClr val="7030A0"/>
                </a:solidFill>
                <a:latin typeface="Berlin Sans FB" pitchFamily="34" charset="0"/>
              </a:rPr>
              <a:t>Monteviasco</a:t>
            </a:r>
            <a:r>
              <a:rPr lang="it-IT" dirty="0" smtClean="0">
                <a:solidFill>
                  <a:srgbClr val="7030A0"/>
                </a:solidFill>
                <a:latin typeface="Berlin Sans FB" pitchFamily="34" charset="0"/>
              </a:rPr>
              <a:t>, dopo aver preso la funivia, da </a:t>
            </a:r>
            <a:r>
              <a:rPr lang="it-IT" i="1" dirty="0" err="1" smtClean="0">
                <a:solidFill>
                  <a:srgbClr val="7030A0"/>
                </a:solidFill>
                <a:latin typeface="Berlin Sans FB" pitchFamily="34" charset="0"/>
              </a:rPr>
              <a:t>Curiglia</a:t>
            </a:r>
            <a:r>
              <a:rPr lang="it-IT" dirty="0" smtClean="0">
                <a:solidFill>
                  <a:srgbClr val="7030A0"/>
                </a:solidFill>
                <a:latin typeface="Berlin Sans FB" pitchFamily="34" charset="0"/>
              </a:rPr>
              <a:t> oppure dal </a:t>
            </a:r>
            <a:r>
              <a:rPr lang="it-IT" i="1" dirty="0" smtClean="0">
                <a:solidFill>
                  <a:srgbClr val="7030A0"/>
                </a:solidFill>
                <a:latin typeface="Berlin Sans FB" pitchFamily="34" charset="0"/>
              </a:rPr>
              <a:t>Ponte di Piero</a:t>
            </a:r>
            <a:r>
              <a:rPr lang="it-IT" dirty="0" smtClean="0">
                <a:solidFill>
                  <a:srgbClr val="7030A0"/>
                </a:solidFill>
                <a:latin typeface="Berlin Sans FB" pitchFamily="34" charset="0"/>
              </a:rPr>
              <a:t>, gli </a:t>
            </a:r>
            <a:r>
              <a:rPr lang="it-IT" dirty="0" smtClean="0">
                <a:solidFill>
                  <a:srgbClr val="7030A0"/>
                </a:solidFill>
                <a:latin typeface="Berlin Sans FB" pitchFamily="34" charset="0"/>
                <a:cs typeface="Andalus" pitchFamily="18" charset="-78"/>
              </a:rPr>
              <a:t>itinerari</a:t>
            </a:r>
            <a:r>
              <a:rPr lang="it-IT" dirty="0" smtClean="0">
                <a:solidFill>
                  <a:srgbClr val="7030A0"/>
                </a:solidFill>
                <a:latin typeface="Berlin Sans FB" pitchFamily="34" charset="0"/>
              </a:rPr>
              <a:t> che si possono percorrere sono diversi.</a:t>
            </a:r>
            <a:endParaRPr lang="it-IT" dirty="0">
              <a:solidFill>
                <a:srgbClr val="7030A0"/>
              </a:solidFill>
              <a:latin typeface="Berlin Sans FB" pitchFamily="34" charset="0"/>
            </a:endParaRPr>
          </a:p>
        </p:txBody>
      </p:sp>
      <p:sp>
        <p:nvSpPr>
          <p:cNvPr id="4" name="Rettangolo 3"/>
          <p:cNvSpPr/>
          <p:nvPr/>
        </p:nvSpPr>
        <p:spPr>
          <a:xfrm>
            <a:off x="4479634" y="2967335"/>
            <a:ext cx="184731"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endParaRPr lang="it-IT"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pic>
        <p:nvPicPr>
          <p:cNvPr id="9" name="Immagine 8" descr="25032012199.jpg"/>
          <p:cNvPicPr>
            <a:picLocks noChangeAspect="1"/>
          </p:cNvPicPr>
          <p:nvPr/>
        </p:nvPicPr>
        <p:blipFill>
          <a:blip r:embed="rId2" cstate="print"/>
          <a:stretch>
            <a:fillRect/>
          </a:stretch>
        </p:blipFill>
        <p:spPr>
          <a:xfrm>
            <a:off x="0" y="1628800"/>
            <a:ext cx="2747797" cy="2060848"/>
          </a:xfrm>
          <a:prstGeom prst="rect">
            <a:avLst/>
          </a:prstGeom>
          <a:effectLst>
            <a:softEdge rad="63500"/>
          </a:effectLst>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3000"/>
                            </p:stCondLst>
                            <p:childTnLst>
                              <p:par>
                                <p:cTn id="14" presetID="4"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ox(i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l_fi" descr="http://www.vareselandoftourism.it/uploaded/ospitalita/agriturismi/DUMENZA_Agriturismo_IL_ROCCOLO.jpg"/>
          <p:cNvPicPr/>
          <p:nvPr/>
        </p:nvPicPr>
        <p:blipFill>
          <a:blip r:embed="rId2" cstate="print"/>
          <a:srcRect/>
          <a:stretch>
            <a:fillRect/>
          </a:stretch>
        </p:blipFill>
        <p:spPr bwMode="auto">
          <a:xfrm>
            <a:off x="4067944" y="3068960"/>
            <a:ext cx="4762500" cy="3577977"/>
          </a:xfrm>
          <a:prstGeom prst="rect">
            <a:avLst/>
          </a:prstGeom>
          <a:ln>
            <a:noFill/>
          </a:ln>
          <a:effectLst>
            <a:softEdge rad="127000"/>
          </a:effectLst>
        </p:spPr>
      </p:pic>
      <p:sp>
        <p:nvSpPr>
          <p:cNvPr id="3" name="Segnaposto contenuto 2"/>
          <p:cNvSpPr>
            <a:spLocks noGrp="1"/>
          </p:cNvSpPr>
          <p:nvPr>
            <p:ph idx="1"/>
          </p:nvPr>
        </p:nvSpPr>
        <p:spPr>
          <a:xfrm>
            <a:off x="467544" y="285728"/>
            <a:ext cx="8462174" cy="6357982"/>
          </a:xfrm>
        </p:spPr>
        <p:txBody>
          <a:bodyPr>
            <a:normAutofit fontScale="47500" lnSpcReduction="20000"/>
          </a:bodyPr>
          <a:lstStyle/>
          <a:p>
            <a:pPr algn="ctr">
              <a:buNone/>
            </a:pPr>
            <a:r>
              <a:rPr lang="it-IT" sz="3800" dirty="0" err="1" smtClean="0">
                <a:latin typeface="Berlin  "/>
              </a:rPr>
              <a:t>AZ.AGR</a:t>
            </a:r>
            <a:r>
              <a:rPr lang="it-IT" sz="3800" dirty="0" smtClean="0">
                <a:latin typeface="Berlin  "/>
              </a:rPr>
              <a:t>. FATTORIA ROCCOLO</a:t>
            </a:r>
          </a:p>
          <a:p>
            <a:pPr algn="ctr">
              <a:buNone/>
            </a:pPr>
            <a:r>
              <a:rPr lang="it-IT" sz="3800" dirty="0" smtClean="0">
                <a:latin typeface="Berlin  "/>
              </a:rPr>
              <a:t>Dei  F.lli Brancher </a:t>
            </a:r>
            <a:r>
              <a:rPr lang="it-IT" sz="3800" dirty="0" err="1" smtClean="0">
                <a:latin typeface="Berlin  "/>
              </a:rPr>
              <a:t>s.s</a:t>
            </a:r>
            <a:endParaRPr lang="it-IT" sz="3800" dirty="0" smtClean="0">
              <a:latin typeface="Berlin  "/>
            </a:endParaRPr>
          </a:p>
          <a:p>
            <a:pPr algn="ctr">
              <a:buNone/>
            </a:pPr>
            <a:r>
              <a:rPr lang="it-IT" sz="3800" dirty="0" smtClean="0">
                <a:latin typeface="Berlin  "/>
              </a:rPr>
              <a:t>21010 </a:t>
            </a:r>
            <a:r>
              <a:rPr lang="it-IT" sz="3800" dirty="0" err="1" smtClean="0">
                <a:latin typeface="Berlin  "/>
              </a:rPr>
              <a:t>Dumenza</a:t>
            </a:r>
            <a:endParaRPr lang="it-IT" sz="3800" dirty="0" smtClean="0">
              <a:latin typeface="Berlin  "/>
            </a:endParaRPr>
          </a:p>
          <a:p>
            <a:pPr algn="ctr">
              <a:buNone/>
            </a:pPr>
            <a:r>
              <a:rPr lang="it-IT" sz="3800" dirty="0" smtClean="0">
                <a:latin typeface="Berlin  "/>
              </a:rPr>
              <a:t>Località Roccolo, 1</a:t>
            </a:r>
          </a:p>
          <a:p>
            <a:pPr algn="ctr">
              <a:buNone/>
            </a:pPr>
            <a:r>
              <a:rPr lang="it-IT" sz="3800" dirty="0" smtClean="0">
                <a:latin typeface="Berlin  "/>
              </a:rPr>
              <a:t>Tel. 0332-568477 fax. 0332-568477</a:t>
            </a:r>
          </a:p>
          <a:p>
            <a:pPr algn="just">
              <a:buNone/>
            </a:pPr>
            <a:r>
              <a:rPr lang="it-IT" sz="4200" dirty="0" smtClean="0">
                <a:latin typeface="Berlin  "/>
              </a:rPr>
              <a:t> </a:t>
            </a:r>
          </a:p>
          <a:p>
            <a:pPr algn="just">
              <a:buNone/>
            </a:pPr>
            <a:r>
              <a:rPr lang="it-IT" sz="4200" dirty="0" smtClean="0">
                <a:solidFill>
                  <a:schemeClr val="bg1"/>
                </a:solidFill>
                <a:latin typeface="Berlin  "/>
              </a:rPr>
              <a:t>L' agriturismo Fattoria Roccolo si trova a 900 metri di altitudine, sul</a:t>
            </a:r>
          </a:p>
          <a:p>
            <a:pPr algn="just">
              <a:buNone/>
            </a:pPr>
            <a:r>
              <a:rPr lang="it-IT" sz="4200" dirty="0" smtClean="0">
                <a:solidFill>
                  <a:schemeClr val="bg1"/>
                </a:solidFill>
                <a:latin typeface="Berlin  "/>
              </a:rPr>
              <a:t>versante nord del Monte </a:t>
            </a:r>
            <a:r>
              <a:rPr lang="it-IT" sz="4200" dirty="0" err="1" smtClean="0">
                <a:solidFill>
                  <a:schemeClr val="bg1"/>
                </a:solidFill>
                <a:latin typeface="Berlin  "/>
              </a:rPr>
              <a:t>Lema</a:t>
            </a:r>
            <a:r>
              <a:rPr lang="it-IT" sz="4200" dirty="0" smtClean="0">
                <a:solidFill>
                  <a:schemeClr val="bg1"/>
                </a:solidFill>
                <a:latin typeface="Berlin  "/>
              </a:rPr>
              <a:t>, a due passi dal confine </a:t>
            </a:r>
            <a:r>
              <a:rPr lang="it-IT" sz="4200" dirty="0" err="1" smtClean="0">
                <a:solidFill>
                  <a:schemeClr val="bg1"/>
                </a:solidFill>
                <a:latin typeface="Berlin  "/>
              </a:rPr>
              <a:t>Italo-Svizzero</a:t>
            </a:r>
            <a:endParaRPr lang="it-IT" sz="4200" dirty="0">
              <a:solidFill>
                <a:schemeClr val="bg1"/>
              </a:solidFill>
              <a:latin typeface="Berlin  "/>
            </a:endParaRPr>
          </a:p>
          <a:p>
            <a:pPr algn="just">
              <a:buNone/>
            </a:pPr>
            <a:r>
              <a:rPr lang="it-IT" sz="4200" dirty="0" smtClean="0">
                <a:solidFill>
                  <a:schemeClr val="bg1"/>
                </a:solidFill>
                <a:latin typeface="Berlin  "/>
              </a:rPr>
              <a:t>con </a:t>
            </a:r>
            <a:r>
              <a:rPr lang="it-IT" sz="4200" dirty="0" err="1" smtClean="0">
                <a:solidFill>
                  <a:schemeClr val="bg1"/>
                </a:solidFill>
                <a:latin typeface="Berlin  "/>
              </a:rPr>
              <a:t>Indemini</a:t>
            </a:r>
            <a:r>
              <a:rPr lang="it-IT" sz="4200" dirty="0" smtClean="0">
                <a:solidFill>
                  <a:schemeClr val="bg1"/>
                </a:solidFill>
                <a:latin typeface="Berlin  "/>
              </a:rPr>
              <a:t>. L' azienda agricola Fattoria Roccolo rappresenta una</a:t>
            </a:r>
          </a:p>
          <a:p>
            <a:pPr algn="just">
              <a:buNone/>
            </a:pPr>
            <a:r>
              <a:rPr lang="it-IT" sz="4200" dirty="0" smtClean="0">
                <a:solidFill>
                  <a:schemeClr val="bg1"/>
                </a:solidFill>
                <a:latin typeface="Berlin  "/>
              </a:rPr>
              <a:t>delle realtà più caratteristiche e significative dell' agricoltura</a:t>
            </a:r>
          </a:p>
          <a:p>
            <a:pPr algn="just">
              <a:buNone/>
            </a:pPr>
            <a:r>
              <a:rPr lang="it-IT" sz="4200" dirty="0" smtClean="0">
                <a:solidFill>
                  <a:schemeClr val="bg1"/>
                </a:solidFill>
                <a:latin typeface="Berlin  "/>
              </a:rPr>
              <a:t>provinciale.</a:t>
            </a:r>
          </a:p>
          <a:p>
            <a:pPr algn="just">
              <a:buNone/>
            </a:pPr>
            <a:r>
              <a:rPr lang="it-IT" sz="4200" dirty="0" smtClean="0">
                <a:solidFill>
                  <a:schemeClr val="bg1"/>
                </a:solidFill>
                <a:latin typeface="Berlin  "/>
              </a:rPr>
              <a:t>L' agriturismo si affianca all'attività agricola e gli allevamenti sono</a:t>
            </a:r>
          </a:p>
          <a:p>
            <a:pPr algn="just">
              <a:buNone/>
            </a:pPr>
            <a:r>
              <a:rPr lang="it-IT" sz="4200" dirty="0" smtClean="0">
                <a:solidFill>
                  <a:schemeClr val="bg1"/>
                </a:solidFill>
                <a:latin typeface="Berlin  "/>
              </a:rPr>
              <a:t>quelli tipici che tradizionalmente si praticano nella valle: suini, animali</a:t>
            </a:r>
          </a:p>
          <a:p>
            <a:pPr algn="just">
              <a:buNone/>
            </a:pPr>
            <a:r>
              <a:rPr lang="it-IT" sz="4200" dirty="0" smtClean="0">
                <a:solidFill>
                  <a:schemeClr val="bg1"/>
                </a:solidFill>
                <a:latin typeface="Berlin  "/>
              </a:rPr>
              <a:t>di bassa corte, capre di razza </a:t>
            </a:r>
            <a:r>
              <a:rPr lang="it-IT" sz="4200" dirty="0" err="1" smtClean="0">
                <a:solidFill>
                  <a:schemeClr val="bg1"/>
                </a:solidFill>
                <a:latin typeface="Berlin  "/>
              </a:rPr>
              <a:t>Verzaschese</a:t>
            </a:r>
            <a:r>
              <a:rPr lang="it-IT" sz="4200" dirty="0" smtClean="0">
                <a:solidFill>
                  <a:schemeClr val="bg1"/>
                </a:solidFill>
                <a:latin typeface="Berlin  "/>
              </a:rPr>
              <a:t> e vacche Brune Alpine, tutti</a:t>
            </a:r>
          </a:p>
          <a:p>
            <a:pPr algn="just">
              <a:buNone/>
            </a:pPr>
            <a:r>
              <a:rPr lang="it-IT" sz="4200" dirty="0" smtClean="0">
                <a:solidFill>
                  <a:schemeClr val="bg1"/>
                </a:solidFill>
                <a:latin typeface="Berlin  "/>
              </a:rPr>
              <a:t>allevati allo stato brado.</a:t>
            </a:r>
          </a:p>
          <a:p>
            <a:pPr algn="just">
              <a:buNone/>
            </a:pPr>
            <a:r>
              <a:rPr lang="it-IT" dirty="0" smtClean="0"/>
              <a:t> </a:t>
            </a:r>
          </a:p>
          <a:p>
            <a:endParaRPr lang="it-IT" dirty="0"/>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l_fi" descr="http://www.visittrentino.it/image/agritur-il-tasso.jpg?id=f7ccae7f-0dd2-48cc-967e-5fbaf36e7cc4&amp;modified=20111022010630919"/>
          <p:cNvPicPr/>
          <p:nvPr/>
        </p:nvPicPr>
        <p:blipFill>
          <a:blip r:embed="rId2" cstate="print"/>
          <a:srcRect/>
          <a:stretch>
            <a:fillRect/>
          </a:stretch>
        </p:blipFill>
        <p:spPr bwMode="auto">
          <a:xfrm>
            <a:off x="4716016" y="3501008"/>
            <a:ext cx="4056112" cy="2934072"/>
          </a:xfrm>
          <a:prstGeom prst="rect">
            <a:avLst/>
          </a:prstGeom>
          <a:noFill/>
          <a:ln w="9525">
            <a:noFill/>
            <a:miter lim="800000"/>
            <a:headEnd/>
            <a:tailEnd/>
          </a:ln>
        </p:spPr>
      </p:pic>
      <p:sp>
        <p:nvSpPr>
          <p:cNvPr id="3" name="Segnaposto contenuto 2"/>
          <p:cNvSpPr>
            <a:spLocks noGrp="1"/>
          </p:cNvSpPr>
          <p:nvPr>
            <p:ph idx="1"/>
          </p:nvPr>
        </p:nvSpPr>
        <p:spPr>
          <a:xfrm>
            <a:off x="395536" y="332656"/>
            <a:ext cx="8462744" cy="6311054"/>
          </a:xfrm>
        </p:spPr>
        <p:txBody>
          <a:bodyPr>
            <a:normAutofit fontScale="25000" lnSpcReduction="20000"/>
          </a:bodyPr>
          <a:lstStyle/>
          <a:p>
            <a:pPr algn="ctr">
              <a:buNone/>
            </a:pPr>
            <a:r>
              <a:rPr lang="it-IT" sz="7200" dirty="0" err="1">
                <a:latin typeface="Berlin  "/>
              </a:rPr>
              <a:t>AZ</a:t>
            </a:r>
            <a:r>
              <a:rPr lang="it-IT" sz="7200" dirty="0">
                <a:latin typeface="Berlin  "/>
              </a:rPr>
              <a:t>. AGR. IL TASSO</a:t>
            </a:r>
          </a:p>
          <a:p>
            <a:pPr algn="ctr">
              <a:buNone/>
            </a:pPr>
            <a:r>
              <a:rPr lang="it-IT" sz="7200" dirty="0">
                <a:latin typeface="Berlin  "/>
              </a:rPr>
              <a:t>Di </a:t>
            </a:r>
            <a:r>
              <a:rPr lang="it-IT" sz="7200" dirty="0" err="1">
                <a:latin typeface="Berlin  "/>
              </a:rPr>
              <a:t>Bizzotto</a:t>
            </a:r>
            <a:r>
              <a:rPr lang="it-IT" sz="7200" dirty="0">
                <a:latin typeface="Berlin  "/>
              </a:rPr>
              <a:t> Fiorella</a:t>
            </a:r>
          </a:p>
          <a:p>
            <a:pPr algn="ctr">
              <a:buNone/>
            </a:pPr>
            <a:r>
              <a:rPr lang="it-IT" sz="7200" dirty="0">
                <a:latin typeface="Berlin  "/>
              </a:rPr>
              <a:t>21010 </a:t>
            </a:r>
            <a:r>
              <a:rPr lang="it-IT" sz="7200" dirty="0" err="1">
                <a:latin typeface="Berlin  "/>
              </a:rPr>
              <a:t>Curiglia</a:t>
            </a:r>
            <a:r>
              <a:rPr lang="it-IT" sz="7200" dirty="0">
                <a:latin typeface="Berlin  "/>
              </a:rPr>
              <a:t> con Monteviasco – Località Piero</a:t>
            </a:r>
          </a:p>
          <a:p>
            <a:pPr algn="ctr">
              <a:buNone/>
            </a:pPr>
            <a:r>
              <a:rPr lang="it-IT" sz="7200" dirty="0">
                <a:latin typeface="Berlin  "/>
              </a:rPr>
              <a:t>Via Addolorata, 3</a:t>
            </a:r>
          </a:p>
          <a:p>
            <a:pPr algn="ctr">
              <a:buNone/>
            </a:pPr>
            <a:r>
              <a:rPr lang="it-IT" sz="7200" dirty="0">
                <a:latin typeface="Berlin  "/>
              </a:rPr>
              <a:t>Tel. 0332-568481</a:t>
            </a:r>
          </a:p>
          <a:p>
            <a:pPr algn="ctr">
              <a:buNone/>
            </a:pPr>
            <a:r>
              <a:rPr lang="it-IT" sz="7200" dirty="0">
                <a:solidFill>
                  <a:schemeClr val="bg1"/>
                </a:solidFill>
                <a:latin typeface="Berlin  "/>
              </a:rPr>
              <a:t> </a:t>
            </a:r>
          </a:p>
          <a:p>
            <a:pPr algn="just">
              <a:buNone/>
            </a:pPr>
            <a:r>
              <a:rPr lang="it-IT" dirty="0">
                <a:solidFill>
                  <a:schemeClr val="bg1"/>
                </a:solidFill>
              </a:rPr>
              <a:t> </a:t>
            </a:r>
          </a:p>
          <a:p>
            <a:pPr algn="just">
              <a:buNone/>
            </a:pPr>
            <a:r>
              <a:rPr lang="it-IT" sz="8000" dirty="0">
                <a:solidFill>
                  <a:schemeClr val="bg1"/>
                </a:solidFill>
                <a:latin typeface="Berlin  "/>
              </a:rPr>
              <a:t>Se esiste un tempio alla cucina rustica e ai sapori genuini, </a:t>
            </a:r>
            <a:r>
              <a:rPr lang="it-IT" sz="8000" dirty="0" err="1" smtClean="0">
                <a:solidFill>
                  <a:schemeClr val="bg1"/>
                </a:solidFill>
                <a:latin typeface="Berlin  "/>
              </a:rPr>
              <a:t>dev</a:t>
            </a:r>
            <a:r>
              <a:rPr lang="it-IT" sz="8000" dirty="0" smtClean="0">
                <a:solidFill>
                  <a:schemeClr val="bg1"/>
                </a:solidFill>
                <a:latin typeface="Berlin  "/>
              </a:rPr>
              <a:t>'essere</a:t>
            </a:r>
          </a:p>
          <a:p>
            <a:pPr algn="just">
              <a:buNone/>
            </a:pPr>
            <a:r>
              <a:rPr lang="it-IT" sz="8000" dirty="0" smtClean="0">
                <a:solidFill>
                  <a:schemeClr val="bg1"/>
                </a:solidFill>
                <a:latin typeface="Berlin  "/>
              </a:rPr>
              <a:t>Sicuramente sperduto </a:t>
            </a:r>
            <a:r>
              <a:rPr lang="it-IT" sz="8000" dirty="0">
                <a:solidFill>
                  <a:schemeClr val="bg1"/>
                </a:solidFill>
                <a:latin typeface="Berlin  "/>
              </a:rPr>
              <a:t>tra le montagne dell'alta (altissima) provincia </a:t>
            </a:r>
            <a:r>
              <a:rPr lang="it-IT" sz="8000" dirty="0" smtClean="0">
                <a:solidFill>
                  <a:schemeClr val="bg1"/>
                </a:solidFill>
                <a:latin typeface="Berlin  "/>
              </a:rPr>
              <a:t>di</a:t>
            </a:r>
          </a:p>
          <a:p>
            <a:pPr algn="just">
              <a:buNone/>
            </a:pPr>
            <a:r>
              <a:rPr lang="it-IT" sz="8000" dirty="0" smtClean="0">
                <a:solidFill>
                  <a:schemeClr val="bg1"/>
                </a:solidFill>
                <a:latin typeface="Berlin  "/>
              </a:rPr>
              <a:t>Varese</a:t>
            </a:r>
            <a:r>
              <a:rPr lang="it-IT" sz="8000" dirty="0">
                <a:solidFill>
                  <a:schemeClr val="bg1"/>
                </a:solidFill>
                <a:latin typeface="Berlin  "/>
              </a:rPr>
              <a:t>, nell'isolamento </a:t>
            </a:r>
            <a:r>
              <a:rPr lang="it-IT" sz="8000" dirty="0" smtClean="0">
                <a:solidFill>
                  <a:schemeClr val="bg1"/>
                </a:solidFill>
                <a:latin typeface="Berlin  "/>
              </a:rPr>
              <a:t>più totale</a:t>
            </a:r>
            <a:r>
              <a:rPr lang="it-IT" sz="8000" dirty="0">
                <a:solidFill>
                  <a:schemeClr val="bg1"/>
                </a:solidFill>
                <a:latin typeface="Berlin  "/>
              </a:rPr>
              <a:t>. La cornice è di quelle che tolgono </a:t>
            </a:r>
            <a:r>
              <a:rPr lang="it-IT" sz="8000" dirty="0" smtClean="0">
                <a:solidFill>
                  <a:schemeClr val="bg1"/>
                </a:solidFill>
                <a:latin typeface="Berlin  "/>
              </a:rPr>
              <a:t>il</a:t>
            </a:r>
          </a:p>
          <a:p>
            <a:pPr algn="just">
              <a:buNone/>
            </a:pPr>
            <a:r>
              <a:rPr lang="it-IT" sz="8000" dirty="0" smtClean="0">
                <a:solidFill>
                  <a:schemeClr val="bg1"/>
                </a:solidFill>
                <a:latin typeface="Berlin  "/>
              </a:rPr>
              <a:t>fiato</a:t>
            </a:r>
            <a:r>
              <a:rPr lang="it-IT" sz="8000" dirty="0">
                <a:solidFill>
                  <a:schemeClr val="bg1"/>
                </a:solidFill>
                <a:latin typeface="Berlin  "/>
              </a:rPr>
              <a:t>, e non solo metaforicamente: </a:t>
            </a:r>
            <a:r>
              <a:rPr lang="it-IT" sz="8000" dirty="0" smtClean="0">
                <a:solidFill>
                  <a:schemeClr val="bg1"/>
                </a:solidFill>
                <a:latin typeface="Berlin  "/>
              </a:rPr>
              <a:t>per raggiungere </a:t>
            </a:r>
            <a:r>
              <a:rPr lang="it-IT" sz="8000" dirty="0">
                <a:solidFill>
                  <a:schemeClr val="bg1"/>
                </a:solidFill>
                <a:latin typeface="Berlin  "/>
              </a:rPr>
              <a:t>il locale </a:t>
            </a:r>
            <a:r>
              <a:rPr lang="it-IT" sz="8000" dirty="0" smtClean="0">
                <a:solidFill>
                  <a:schemeClr val="bg1"/>
                </a:solidFill>
                <a:latin typeface="Berlin  "/>
              </a:rPr>
              <a:t>è</a:t>
            </a:r>
          </a:p>
          <a:p>
            <a:pPr algn="just">
              <a:buNone/>
            </a:pPr>
            <a:r>
              <a:rPr lang="it-IT" sz="8000" dirty="0" smtClean="0">
                <a:solidFill>
                  <a:schemeClr val="bg1"/>
                </a:solidFill>
                <a:latin typeface="Berlin  "/>
              </a:rPr>
              <a:t>necessario </a:t>
            </a:r>
            <a:r>
              <a:rPr lang="it-IT" sz="8000" dirty="0">
                <a:solidFill>
                  <a:schemeClr val="bg1"/>
                </a:solidFill>
                <a:latin typeface="Berlin  "/>
              </a:rPr>
              <a:t>camminare per qualche centinaio di metri su </a:t>
            </a:r>
            <a:r>
              <a:rPr lang="it-IT" sz="8000" dirty="0" smtClean="0">
                <a:solidFill>
                  <a:schemeClr val="bg1"/>
                </a:solidFill>
                <a:latin typeface="Berlin  "/>
              </a:rPr>
              <a:t>un sentiero</a:t>
            </a:r>
          </a:p>
          <a:p>
            <a:pPr algn="just">
              <a:buNone/>
            </a:pPr>
            <a:r>
              <a:rPr lang="it-IT" sz="8000" dirty="0" smtClean="0">
                <a:solidFill>
                  <a:schemeClr val="bg1"/>
                </a:solidFill>
                <a:latin typeface="Berlin  "/>
              </a:rPr>
              <a:t>ripido </a:t>
            </a:r>
            <a:r>
              <a:rPr lang="it-IT" sz="8000" dirty="0">
                <a:solidFill>
                  <a:schemeClr val="bg1"/>
                </a:solidFill>
                <a:latin typeface="Berlin  "/>
              </a:rPr>
              <a:t>e, d'inverno, completamente ghiacciato. La fatica è </a:t>
            </a:r>
            <a:r>
              <a:rPr lang="it-IT" sz="8000" dirty="0" smtClean="0">
                <a:solidFill>
                  <a:schemeClr val="bg1"/>
                </a:solidFill>
                <a:latin typeface="Berlin  "/>
              </a:rPr>
              <a:t>però</a:t>
            </a:r>
          </a:p>
          <a:p>
            <a:pPr algn="just">
              <a:buNone/>
            </a:pPr>
            <a:r>
              <a:rPr lang="it-IT" sz="8000" dirty="0" smtClean="0">
                <a:solidFill>
                  <a:schemeClr val="bg1"/>
                </a:solidFill>
                <a:latin typeface="Berlin  "/>
              </a:rPr>
              <a:t>Ampiamente ripagata </a:t>
            </a:r>
            <a:r>
              <a:rPr lang="it-IT" sz="8000" dirty="0">
                <a:solidFill>
                  <a:schemeClr val="bg1"/>
                </a:solidFill>
                <a:latin typeface="Berlin  "/>
              </a:rPr>
              <a:t>dall'eccezionale cucina.</a:t>
            </a:r>
          </a:p>
          <a:p>
            <a:pPr algn="just">
              <a:buNone/>
            </a:pPr>
            <a:r>
              <a:rPr lang="it-IT" sz="8000" dirty="0">
                <a:solidFill>
                  <a:schemeClr val="bg1"/>
                </a:solidFill>
                <a:latin typeface="Berlin  "/>
              </a:rPr>
              <a:t>L'atmosfera da baita di montagna (fin troppo, visto che non </a:t>
            </a:r>
            <a:r>
              <a:rPr lang="it-IT" sz="8000" dirty="0" smtClean="0">
                <a:solidFill>
                  <a:schemeClr val="bg1"/>
                </a:solidFill>
                <a:latin typeface="Berlin  "/>
              </a:rPr>
              <a:t>si</a:t>
            </a:r>
          </a:p>
          <a:p>
            <a:pPr algn="just">
              <a:buNone/>
            </a:pPr>
            <a:r>
              <a:rPr lang="it-IT" sz="8000" dirty="0" smtClean="0">
                <a:solidFill>
                  <a:schemeClr val="bg1"/>
                </a:solidFill>
                <a:latin typeface="Berlin  "/>
              </a:rPr>
              <a:t>raggiungono </a:t>
            </a:r>
            <a:r>
              <a:rPr lang="it-IT" sz="8000" dirty="0">
                <a:solidFill>
                  <a:schemeClr val="bg1"/>
                </a:solidFill>
                <a:latin typeface="Berlin  "/>
              </a:rPr>
              <a:t>neppure </a:t>
            </a:r>
            <a:r>
              <a:rPr lang="it-IT" sz="8000" dirty="0" smtClean="0">
                <a:solidFill>
                  <a:schemeClr val="bg1"/>
                </a:solidFill>
                <a:latin typeface="Berlin  "/>
              </a:rPr>
              <a:t>i 1000 </a:t>
            </a:r>
            <a:r>
              <a:rPr lang="it-IT" sz="8000" dirty="0">
                <a:solidFill>
                  <a:schemeClr val="bg1"/>
                </a:solidFill>
                <a:latin typeface="Berlin  "/>
              </a:rPr>
              <a:t>metri) e la pittoresca </a:t>
            </a:r>
            <a:r>
              <a:rPr lang="it-IT" sz="8000" dirty="0" smtClean="0">
                <a:solidFill>
                  <a:schemeClr val="bg1"/>
                </a:solidFill>
                <a:latin typeface="Berlin  "/>
              </a:rPr>
              <a:t>visuale</a:t>
            </a:r>
          </a:p>
          <a:p>
            <a:pPr algn="just">
              <a:buNone/>
            </a:pPr>
            <a:r>
              <a:rPr lang="it-IT" sz="8000" dirty="0" smtClean="0">
                <a:solidFill>
                  <a:schemeClr val="bg1"/>
                </a:solidFill>
                <a:latin typeface="Berlin  "/>
              </a:rPr>
              <a:t>dell'isolatissimo </a:t>
            </a:r>
            <a:r>
              <a:rPr lang="it-IT" sz="8000" dirty="0">
                <a:solidFill>
                  <a:schemeClr val="bg1"/>
                </a:solidFill>
                <a:latin typeface="Berlin  "/>
              </a:rPr>
              <a:t>paesino di </a:t>
            </a:r>
            <a:r>
              <a:rPr lang="it-IT" sz="8000" dirty="0" smtClean="0">
                <a:solidFill>
                  <a:schemeClr val="bg1"/>
                </a:solidFill>
                <a:latin typeface="Berlin  "/>
              </a:rPr>
              <a:t>Monteviasco, raggiungibile </a:t>
            </a:r>
            <a:r>
              <a:rPr lang="it-IT" sz="8000" dirty="0">
                <a:solidFill>
                  <a:schemeClr val="bg1"/>
                </a:solidFill>
                <a:latin typeface="Berlin  "/>
              </a:rPr>
              <a:t>solo </a:t>
            </a:r>
            <a:r>
              <a:rPr lang="it-IT" sz="8000" dirty="0" smtClean="0">
                <a:solidFill>
                  <a:schemeClr val="bg1"/>
                </a:solidFill>
                <a:latin typeface="Berlin  "/>
              </a:rPr>
              <a:t>tramite</a:t>
            </a:r>
          </a:p>
          <a:p>
            <a:pPr algn="just">
              <a:buNone/>
            </a:pPr>
            <a:r>
              <a:rPr lang="it-IT" sz="8000" dirty="0" smtClean="0">
                <a:solidFill>
                  <a:schemeClr val="bg1"/>
                </a:solidFill>
                <a:latin typeface="Berlin  "/>
              </a:rPr>
              <a:t>funivia.</a:t>
            </a:r>
            <a:endParaRPr lang="it-IT" sz="8000" dirty="0">
              <a:solidFill>
                <a:schemeClr val="bg1"/>
              </a:solidFill>
              <a:latin typeface="Berlin  "/>
            </a:endParaRPr>
          </a:p>
          <a:p>
            <a:endParaRPr lang="it-IT" dirty="0"/>
          </a:p>
        </p:txBody>
      </p:sp>
    </p:spTree>
  </p:cSld>
  <p:clrMapOvr>
    <a:masterClrMapping/>
  </p:clrMapOvr>
  <p:transition advClick="0" advTm="5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23528" y="404665"/>
            <a:ext cx="8229600" cy="1800200"/>
          </a:xfrm>
        </p:spPr>
        <p:txBody>
          <a:bodyPr/>
          <a:lstStyle/>
          <a:p>
            <a:pPr algn="ctr">
              <a:buNone/>
            </a:pPr>
            <a:r>
              <a:rPr lang="it-IT" sz="1800" dirty="0" err="1">
                <a:latin typeface="Berlin  "/>
              </a:rPr>
              <a:t>AZ.AGR</a:t>
            </a:r>
            <a:r>
              <a:rPr lang="it-IT" sz="1800" dirty="0">
                <a:latin typeface="Berlin  "/>
              </a:rPr>
              <a:t>. KEDO</a:t>
            </a:r>
          </a:p>
          <a:p>
            <a:pPr algn="ctr">
              <a:buNone/>
            </a:pPr>
            <a:r>
              <a:rPr lang="it-IT" sz="1800" dirty="0">
                <a:latin typeface="Berlin  "/>
              </a:rPr>
              <a:t>Di </a:t>
            </a:r>
            <a:r>
              <a:rPr lang="it-IT" sz="1800" dirty="0" err="1">
                <a:latin typeface="Berlin  "/>
              </a:rPr>
              <a:t>Ruscio</a:t>
            </a:r>
            <a:r>
              <a:rPr lang="it-IT" sz="1800" dirty="0">
                <a:latin typeface="Berlin  "/>
              </a:rPr>
              <a:t> Nicoletta</a:t>
            </a:r>
          </a:p>
          <a:p>
            <a:pPr algn="ctr">
              <a:buNone/>
            </a:pPr>
            <a:r>
              <a:rPr lang="it-IT" sz="1800" dirty="0">
                <a:latin typeface="Berlin  "/>
              </a:rPr>
              <a:t>21010 – </a:t>
            </a:r>
            <a:r>
              <a:rPr lang="it-IT" sz="1800" dirty="0" err="1">
                <a:latin typeface="Berlin  "/>
              </a:rPr>
              <a:t>Curiglia</a:t>
            </a:r>
            <a:r>
              <a:rPr lang="it-IT" sz="1800" dirty="0">
                <a:latin typeface="Berlin  "/>
              </a:rPr>
              <a:t> con Monteviasco – Località Piero</a:t>
            </a:r>
          </a:p>
          <a:p>
            <a:pPr algn="ctr">
              <a:buNone/>
            </a:pPr>
            <a:r>
              <a:rPr lang="it-IT" sz="1800" dirty="0">
                <a:latin typeface="Berlin  "/>
              </a:rPr>
              <a:t>Via  Addolorata</a:t>
            </a:r>
          </a:p>
          <a:p>
            <a:pPr algn="ctr">
              <a:buNone/>
            </a:pPr>
            <a:r>
              <a:rPr lang="it-IT" sz="1800" dirty="0">
                <a:latin typeface="Berlin  "/>
              </a:rPr>
              <a:t>Tel. 0332-568501</a:t>
            </a:r>
          </a:p>
          <a:p>
            <a:endParaRPr lang="it-IT" dirty="0"/>
          </a:p>
        </p:txBody>
      </p:sp>
      <p:pic>
        <p:nvPicPr>
          <p:cNvPr id="4" name="il_fi" descr="http://www.bambiniinfattoria.it/img/1342_big.jpg"/>
          <p:cNvPicPr/>
          <p:nvPr/>
        </p:nvPicPr>
        <p:blipFill>
          <a:blip r:embed="rId2" cstate="print"/>
          <a:srcRect/>
          <a:stretch>
            <a:fillRect/>
          </a:stretch>
        </p:blipFill>
        <p:spPr bwMode="auto">
          <a:xfrm>
            <a:off x="4139952" y="3356992"/>
            <a:ext cx="4464496" cy="3168352"/>
          </a:xfrm>
          <a:prstGeom prst="rect">
            <a:avLst/>
          </a:prstGeom>
          <a:noFill/>
          <a:ln w="9525">
            <a:noFill/>
            <a:miter lim="800000"/>
            <a:headEnd/>
            <a:tailEnd/>
          </a:ln>
        </p:spPr>
      </p:pic>
    </p:spTree>
  </p:cSld>
  <p:clrMapOvr>
    <a:masterClrMapping/>
  </p:clrMapOvr>
  <p:transition advClick="0" advTm="5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alpha val="0"/>
              </a:srgbClr>
            </a:gs>
            <a:gs pos="50000">
              <a:srgbClr val="9CB86E"/>
            </a:gs>
            <a:gs pos="100000">
              <a:srgbClr val="156B13"/>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827584" y="0"/>
            <a:ext cx="6838528" cy="1872207"/>
          </a:xfrm>
        </p:spPr>
        <p:txBody>
          <a:bodyPr>
            <a:noAutofit/>
          </a:bodyPr>
          <a:lstStyle/>
          <a:p>
            <a:r>
              <a:rPr lang="it-IT" sz="8800" b="1" dirty="0" smtClean="0">
                <a:ln w="19050">
                  <a:solidFill>
                    <a:schemeClr val="tx2">
                      <a:tint val="1000"/>
                    </a:schemeClr>
                  </a:solidFill>
                  <a:prstDash val="solid"/>
                </a:ln>
                <a:solidFill>
                  <a:srgbClr val="92D050"/>
                </a:solidFill>
                <a:effectLst>
                  <a:outerShdw blurRad="50000" dist="50800" dir="7500000" algn="tl">
                    <a:srgbClr val="000000">
                      <a:shade val="5000"/>
                      <a:alpha val="35000"/>
                    </a:srgbClr>
                  </a:outerShdw>
                  <a:reflection blurRad="6350" stA="55000" endA="50" endPos="85000" dist="29997" dir="5400000" sy="-100000" algn="bl" rotWithShape="0"/>
                </a:effectLst>
                <a:latin typeface="Edwardian Script ITC" pitchFamily="66" charset="0"/>
              </a:rPr>
              <a:t>I Mulini di Piero</a:t>
            </a:r>
            <a:endParaRPr lang="it-IT" sz="8800" b="1" dirty="0">
              <a:ln w="19050">
                <a:solidFill>
                  <a:schemeClr val="tx2">
                    <a:tint val="1000"/>
                  </a:schemeClr>
                </a:solidFill>
                <a:prstDash val="solid"/>
              </a:ln>
              <a:solidFill>
                <a:srgbClr val="92D050"/>
              </a:solidFill>
              <a:effectLst>
                <a:outerShdw blurRad="50000" dist="50800" dir="7500000" algn="tl">
                  <a:srgbClr val="000000">
                    <a:shade val="5000"/>
                    <a:alpha val="35000"/>
                  </a:srgbClr>
                </a:outerShdw>
                <a:reflection blurRad="6350" stA="55000" endA="50" endPos="85000" dist="29997" dir="5400000" sy="-100000" algn="bl" rotWithShape="0"/>
              </a:effectLst>
              <a:latin typeface="Edwardian Script ITC" pitchFamily="66" charset="0"/>
            </a:endParaRPr>
          </a:p>
        </p:txBody>
      </p:sp>
      <p:sp>
        <p:nvSpPr>
          <p:cNvPr id="3" name="Sottotitolo 2"/>
          <p:cNvSpPr>
            <a:spLocks noGrp="1"/>
          </p:cNvSpPr>
          <p:nvPr>
            <p:ph type="subTitle" idx="1"/>
          </p:nvPr>
        </p:nvSpPr>
        <p:spPr>
          <a:xfrm>
            <a:off x="827584" y="2132856"/>
            <a:ext cx="7388324" cy="4246762"/>
          </a:xfrm>
        </p:spPr>
        <p:txBody>
          <a:bodyPr numCol="1">
            <a:noAutofit/>
          </a:bodyPr>
          <a:lstStyle/>
          <a:p>
            <a:r>
              <a:rPr lang="it-IT" sz="2400" dirty="0" smtClean="0">
                <a:solidFill>
                  <a:schemeClr val="bg1"/>
                </a:solidFill>
                <a:latin typeface="Berlin Sans  "/>
                <a:cs typeface="Arabic Typesetting" pitchFamily="66" charset="-78"/>
              </a:rPr>
              <a:t>Nell'area che si estende sul territorio di                                          </a:t>
            </a:r>
            <a:r>
              <a:rPr lang="it-IT" sz="2400" dirty="0" err="1" smtClean="0">
                <a:solidFill>
                  <a:schemeClr val="bg1"/>
                </a:solidFill>
                <a:latin typeface="Berlin Sans  "/>
                <a:cs typeface="Arabic Typesetting" pitchFamily="66" charset="-78"/>
              </a:rPr>
              <a:t>Curiglia</a:t>
            </a:r>
            <a:r>
              <a:rPr lang="it-IT" sz="2400" dirty="0" smtClean="0">
                <a:solidFill>
                  <a:schemeClr val="bg1"/>
                </a:solidFill>
                <a:latin typeface="Berlin Sans  "/>
                <a:cs typeface="Arabic Typesetting" pitchFamily="66" charset="-78"/>
              </a:rPr>
              <a:t> con Monteviasco, ai piedi del Monte </a:t>
            </a:r>
            <a:r>
              <a:rPr lang="it-IT" sz="2400" dirty="0" err="1" smtClean="0">
                <a:solidFill>
                  <a:schemeClr val="bg1"/>
                </a:solidFill>
                <a:latin typeface="Berlin Sans  "/>
                <a:cs typeface="Arabic Typesetting" pitchFamily="66" charset="-78"/>
              </a:rPr>
              <a:t>Lema</a:t>
            </a:r>
            <a:r>
              <a:rPr lang="it-IT" sz="2400" dirty="0" smtClean="0">
                <a:solidFill>
                  <a:schemeClr val="bg1"/>
                </a:solidFill>
                <a:latin typeface="Berlin Sans  "/>
                <a:cs typeface="Arabic Typesetting" pitchFamily="66" charset="-78"/>
              </a:rPr>
              <a:t> nella piana del fiume Giona, sorgono i </a:t>
            </a:r>
            <a:r>
              <a:rPr lang="it-IT" sz="2400" i="1" dirty="0" smtClean="0">
                <a:solidFill>
                  <a:schemeClr val="bg1"/>
                </a:solidFill>
                <a:latin typeface="Berlin Sans  "/>
                <a:cs typeface="Arabic Typesetting" pitchFamily="66" charset="-78"/>
              </a:rPr>
              <a:t>mulini di Piero</a:t>
            </a:r>
            <a:r>
              <a:rPr lang="it-IT" sz="2400" dirty="0" smtClean="0">
                <a:solidFill>
                  <a:schemeClr val="bg1"/>
                </a:solidFill>
                <a:latin typeface="Berlin Sans  "/>
                <a:cs typeface="Arabic Typesetting" pitchFamily="66" charset="-78"/>
              </a:rPr>
              <a:t>.  Le prime costruzioni della famiglia </a:t>
            </a:r>
            <a:r>
              <a:rPr lang="it-IT" sz="2400" dirty="0" err="1" smtClean="0">
                <a:solidFill>
                  <a:schemeClr val="bg1"/>
                </a:solidFill>
                <a:latin typeface="Berlin Sans  "/>
                <a:cs typeface="Arabic Typesetting" pitchFamily="66" charset="-78"/>
              </a:rPr>
              <a:t>Catenazzi</a:t>
            </a:r>
            <a:r>
              <a:rPr lang="it-IT" sz="2400" dirty="0" smtClean="0">
                <a:solidFill>
                  <a:schemeClr val="bg1"/>
                </a:solidFill>
                <a:latin typeface="Berlin Sans  "/>
                <a:cs typeface="Arabic Typesetting" pitchFamily="66" charset="-78"/>
              </a:rPr>
              <a:t> risalgono al 1722, ma queste furono distrutte dall’alluvione dell’agosto 1900; </a:t>
            </a:r>
          </a:p>
          <a:p>
            <a:r>
              <a:rPr lang="it-IT" sz="2400" dirty="0" smtClean="0">
                <a:solidFill>
                  <a:schemeClr val="bg1"/>
                </a:solidFill>
                <a:latin typeface="Berlin Sans  "/>
                <a:cs typeface="Arabic Typesetting" pitchFamily="66" charset="-78"/>
              </a:rPr>
              <a:t>solo il </a:t>
            </a:r>
            <a:r>
              <a:rPr lang="it-IT" sz="2400" i="1" dirty="0" smtClean="0">
                <a:solidFill>
                  <a:schemeClr val="bg1"/>
                </a:solidFill>
                <a:latin typeface="Berlin Sans  "/>
                <a:cs typeface="Arabic Typesetting" pitchFamily="66" charset="-78"/>
              </a:rPr>
              <a:t>Mulino dell’</a:t>
            </a:r>
            <a:r>
              <a:rPr lang="it-IT" sz="2400" i="1" dirty="0" err="1" smtClean="0">
                <a:solidFill>
                  <a:schemeClr val="bg1"/>
                </a:solidFill>
                <a:latin typeface="Berlin Sans  "/>
                <a:cs typeface="Arabic Typesetting" pitchFamily="66" charset="-78"/>
              </a:rPr>
              <a:t>Angiola</a:t>
            </a:r>
            <a:r>
              <a:rPr lang="it-IT" sz="2400" i="1" dirty="0" smtClean="0">
                <a:solidFill>
                  <a:schemeClr val="bg1"/>
                </a:solidFill>
                <a:latin typeface="Berlin Sans  "/>
                <a:cs typeface="Arabic Typesetting" pitchFamily="66" charset="-78"/>
              </a:rPr>
              <a:t> </a:t>
            </a:r>
            <a:r>
              <a:rPr lang="it-IT" sz="2400" dirty="0" smtClean="0">
                <a:solidFill>
                  <a:schemeClr val="bg1"/>
                </a:solidFill>
                <a:latin typeface="Berlin Sans  "/>
                <a:cs typeface="Arabic Typesetting" pitchFamily="66" charset="-78"/>
              </a:rPr>
              <a:t>e la </a:t>
            </a:r>
            <a:r>
              <a:rPr lang="it-IT" sz="2400" i="1" dirty="0" err="1" smtClean="0">
                <a:solidFill>
                  <a:schemeClr val="bg1"/>
                </a:solidFill>
                <a:latin typeface="Berlin Sans  "/>
                <a:cs typeface="Arabic Typesetting" pitchFamily="66" charset="-78"/>
              </a:rPr>
              <a:t>Cà</a:t>
            </a:r>
            <a:r>
              <a:rPr lang="it-IT" sz="2400" i="1" dirty="0" smtClean="0">
                <a:solidFill>
                  <a:schemeClr val="bg1"/>
                </a:solidFill>
                <a:latin typeface="Berlin Sans  "/>
                <a:cs typeface="Arabic Typesetting" pitchFamily="66" charset="-78"/>
              </a:rPr>
              <a:t> della Pesta</a:t>
            </a:r>
            <a:r>
              <a:rPr lang="it-IT" sz="2400" dirty="0" smtClean="0">
                <a:solidFill>
                  <a:schemeClr val="bg1"/>
                </a:solidFill>
                <a:latin typeface="Berlin Sans  "/>
                <a:cs typeface="Arabic Typesetting" pitchFamily="66" charset="-78"/>
              </a:rPr>
              <a:t> resistettero.  Alla fine del XIX secolo sorsero nuove strutture </a:t>
            </a:r>
          </a:p>
          <a:p>
            <a:r>
              <a:rPr lang="it-IT" sz="2400" dirty="0" smtClean="0">
                <a:solidFill>
                  <a:schemeClr val="bg1"/>
                </a:solidFill>
                <a:latin typeface="Berlin Sans  "/>
                <a:cs typeface="Arabic Typesetting" pitchFamily="66" charset="-78"/>
              </a:rPr>
              <a:t>tra cui il </a:t>
            </a:r>
            <a:r>
              <a:rPr lang="it-IT" sz="2400" i="1" dirty="0" smtClean="0">
                <a:solidFill>
                  <a:schemeClr val="bg1"/>
                </a:solidFill>
                <a:latin typeface="Berlin Sans  "/>
                <a:cs typeface="Arabic Typesetting" pitchFamily="66" charset="-78"/>
              </a:rPr>
              <a:t>Mulino Segheria </a:t>
            </a:r>
            <a:r>
              <a:rPr lang="it-IT" sz="2400" dirty="0" smtClean="0">
                <a:solidFill>
                  <a:schemeClr val="bg1"/>
                </a:solidFill>
                <a:latin typeface="Berlin Sans  "/>
                <a:cs typeface="Arabic Typesetting" pitchFamily="66" charset="-78"/>
              </a:rPr>
              <a:t>e il </a:t>
            </a:r>
            <a:r>
              <a:rPr lang="it-IT" sz="2400" i="1" dirty="0" smtClean="0">
                <a:solidFill>
                  <a:schemeClr val="bg1"/>
                </a:solidFill>
                <a:latin typeface="Berlin Sans  "/>
                <a:cs typeface="Arabic Typesetting" pitchFamily="66" charset="-78"/>
              </a:rPr>
              <a:t>Deposito Cereali</a:t>
            </a:r>
            <a:r>
              <a:rPr lang="it-IT" sz="2400" dirty="0" smtClean="0">
                <a:solidFill>
                  <a:schemeClr val="bg1"/>
                </a:solidFill>
                <a:latin typeface="Berlin Sans  "/>
                <a:cs typeface="Arabic Typesetting" pitchFamily="66" charset="-78"/>
              </a:rPr>
              <a:t>.</a:t>
            </a:r>
          </a:p>
          <a:p>
            <a:endParaRPr lang="it-IT" sz="3000" dirty="0">
              <a:latin typeface="Arabic Typesetting" pitchFamily="66" charset="-78"/>
              <a:cs typeface="Arabic Typesetting" pitchFamily="66" charset="-78"/>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alpha val="0"/>
              </a:srgbClr>
            </a:gs>
            <a:gs pos="50000">
              <a:srgbClr val="9CB86E"/>
            </a:gs>
            <a:gs pos="100000">
              <a:srgbClr val="156B13"/>
            </a:gs>
          </a:gsLst>
          <a:lin ang="2700000" scaled="1"/>
          <a:tileRect/>
        </a:gra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214282" y="764704"/>
            <a:ext cx="8482862" cy="2307106"/>
          </a:xfrm>
        </p:spPr>
        <p:txBody>
          <a:bodyPr>
            <a:normAutofit fontScale="85000" lnSpcReduction="10000"/>
          </a:bodyPr>
          <a:lstStyle/>
          <a:p>
            <a:pPr algn="ctr">
              <a:spcBef>
                <a:spcPts val="0"/>
              </a:spcBef>
              <a:buNone/>
            </a:pPr>
            <a:r>
              <a:rPr lang="it-IT" sz="2800" i="1" dirty="0">
                <a:solidFill>
                  <a:schemeClr val="bg1"/>
                </a:solidFill>
                <a:latin typeface="Berlin Sans  "/>
                <a:cs typeface="Arabic Typesetting" pitchFamily="66" charset="-78"/>
              </a:rPr>
              <a:t>I mulini di Piero </a:t>
            </a:r>
            <a:r>
              <a:rPr lang="it-IT" sz="2800" dirty="0">
                <a:solidFill>
                  <a:schemeClr val="bg1"/>
                </a:solidFill>
                <a:latin typeface="Berlin Sans  "/>
                <a:cs typeface="Arabic Typesetting" pitchFamily="66" charset="-78"/>
              </a:rPr>
              <a:t>sono costruiti </a:t>
            </a:r>
            <a:r>
              <a:rPr lang="it-IT" sz="2800" dirty="0" smtClean="0">
                <a:solidFill>
                  <a:schemeClr val="bg1"/>
                </a:solidFill>
                <a:latin typeface="Berlin Sans  "/>
                <a:cs typeface="Arabic Typesetting" pitchFamily="66" charset="-78"/>
              </a:rPr>
              <a:t>interamente utilizzando </a:t>
            </a:r>
            <a:r>
              <a:rPr lang="it-IT" sz="2800" dirty="0">
                <a:solidFill>
                  <a:schemeClr val="bg1"/>
                </a:solidFill>
                <a:latin typeface="Berlin Sans  "/>
                <a:cs typeface="Arabic Typesetting" pitchFamily="66" charset="-78"/>
              </a:rPr>
              <a:t>materiali </a:t>
            </a:r>
            <a:r>
              <a:rPr lang="it-IT" sz="2800" dirty="0" smtClean="0">
                <a:solidFill>
                  <a:schemeClr val="bg1"/>
                </a:solidFill>
                <a:latin typeface="Berlin Sans  "/>
                <a:cs typeface="Arabic Typesetting" pitchFamily="66" charset="-78"/>
              </a:rPr>
              <a:t>del luogo</a:t>
            </a:r>
            <a:r>
              <a:rPr lang="it-IT" sz="2800" dirty="0">
                <a:solidFill>
                  <a:schemeClr val="bg1"/>
                </a:solidFill>
                <a:latin typeface="Berlin Sans  "/>
                <a:cs typeface="Arabic Typesetting" pitchFamily="66" charset="-78"/>
              </a:rPr>
              <a:t>: </a:t>
            </a:r>
            <a:r>
              <a:rPr lang="it-IT" sz="2800" dirty="0" smtClean="0">
                <a:solidFill>
                  <a:schemeClr val="bg1"/>
                </a:solidFill>
                <a:latin typeface="Berlin Sans  "/>
                <a:cs typeface="Arabic Typesetting" pitchFamily="66" charset="-78"/>
              </a:rPr>
              <a:t>le rocce metamorfiche </a:t>
            </a:r>
            <a:r>
              <a:rPr lang="it-IT" sz="2800" dirty="0">
                <a:solidFill>
                  <a:schemeClr val="bg1"/>
                </a:solidFill>
                <a:latin typeface="Berlin Sans  "/>
                <a:cs typeface="Arabic Typesetting" pitchFamily="66" charset="-78"/>
              </a:rPr>
              <a:t>per le macine</a:t>
            </a:r>
            <a:r>
              <a:rPr lang="it-IT" sz="2800" dirty="0" smtClean="0">
                <a:solidFill>
                  <a:schemeClr val="bg1"/>
                </a:solidFill>
                <a:latin typeface="Berlin Sans  "/>
                <a:cs typeface="Arabic Typesetting" pitchFamily="66" charset="-78"/>
              </a:rPr>
              <a:t>, </a:t>
            </a:r>
          </a:p>
          <a:p>
            <a:pPr algn="ctr">
              <a:spcBef>
                <a:spcPts val="0"/>
              </a:spcBef>
              <a:buNone/>
            </a:pPr>
            <a:r>
              <a:rPr lang="it-IT" sz="2800" dirty="0" smtClean="0">
                <a:solidFill>
                  <a:schemeClr val="bg1"/>
                </a:solidFill>
                <a:latin typeface="Berlin Sans  "/>
                <a:cs typeface="Arabic Typesetting" pitchFamily="66" charset="-78"/>
              </a:rPr>
              <a:t> il legno </a:t>
            </a:r>
            <a:r>
              <a:rPr lang="it-IT" sz="2800" dirty="0">
                <a:solidFill>
                  <a:schemeClr val="bg1"/>
                </a:solidFill>
                <a:latin typeface="Berlin Sans  "/>
                <a:cs typeface="Arabic Typesetting" pitchFamily="66" charset="-78"/>
              </a:rPr>
              <a:t>di </a:t>
            </a:r>
            <a:r>
              <a:rPr lang="it-IT" sz="2800" dirty="0" smtClean="0">
                <a:solidFill>
                  <a:schemeClr val="bg1"/>
                </a:solidFill>
                <a:latin typeface="Berlin Sans  "/>
                <a:cs typeface="Arabic Typesetting" pitchFamily="66" charset="-78"/>
              </a:rPr>
              <a:t>castagno per </a:t>
            </a:r>
            <a:r>
              <a:rPr lang="it-IT" sz="2800" dirty="0">
                <a:solidFill>
                  <a:schemeClr val="bg1"/>
                </a:solidFill>
                <a:latin typeface="Berlin Sans  "/>
                <a:cs typeface="Arabic Typesetting" pitchFamily="66" charset="-78"/>
              </a:rPr>
              <a:t>la </a:t>
            </a:r>
            <a:r>
              <a:rPr lang="it-IT" sz="2800" dirty="0" smtClean="0">
                <a:solidFill>
                  <a:schemeClr val="bg1"/>
                </a:solidFill>
                <a:latin typeface="Berlin Sans  "/>
                <a:cs typeface="Arabic Typesetting" pitchFamily="66" charset="-78"/>
              </a:rPr>
              <a:t>ruota esterna, il </a:t>
            </a:r>
            <a:r>
              <a:rPr lang="it-IT" sz="2800" dirty="0">
                <a:solidFill>
                  <a:schemeClr val="bg1"/>
                </a:solidFill>
                <a:latin typeface="Berlin Sans  "/>
                <a:cs typeface="Arabic Typesetting" pitchFamily="66" charset="-78"/>
              </a:rPr>
              <a:t>legno di robinia, corniolo </a:t>
            </a:r>
            <a:r>
              <a:rPr lang="it-IT" sz="2800" dirty="0" smtClean="0">
                <a:solidFill>
                  <a:schemeClr val="bg1"/>
                </a:solidFill>
                <a:latin typeface="Berlin Sans  "/>
                <a:cs typeface="Arabic Typesetting" pitchFamily="66" charset="-78"/>
              </a:rPr>
              <a:t>e bosso per la  </a:t>
            </a:r>
            <a:r>
              <a:rPr lang="it-IT" sz="2800" dirty="0">
                <a:solidFill>
                  <a:schemeClr val="bg1"/>
                </a:solidFill>
                <a:latin typeface="Berlin Sans  "/>
                <a:cs typeface="Arabic Typesetting" pitchFamily="66" charset="-78"/>
              </a:rPr>
              <a:t>ruota dentata e </a:t>
            </a:r>
            <a:r>
              <a:rPr lang="it-IT" sz="2800" dirty="0" smtClean="0">
                <a:solidFill>
                  <a:schemeClr val="bg1"/>
                </a:solidFill>
                <a:latin typeface="Berlin Sans  "/>
                <a:cs typeface="Arabic Typesetting" pitchFamily="66" charset="-78"/>
              </a:rPr>
              <a:t>l’albero delle</a:t>
            </a:r>
          </a:p>
          <a:p>
            <a:pPr algn="ctr">
              <a:spcBef>
                <a:spcPts val="0"/>
              </a:spcBef>
              <a:buNone/>
            </a:pPr>
            <a:r>
              <a:rPr lang="it-IT" sz="2800" dirty="0" smtClean="0">
                <a:solidFill>
                  <a:schemeClr val="bg1"/>
                </a:solidFill>
                <a:latin typeface="Berlin Sans  "/>
                <a:cs typeface="Arabic Typesetting" pitchFamily="66" charset="-78"/>
              </a:rPr>
              <a:t>macine, la pietra </a:t>
            </a:r>
            <a:r>
              <a:rPr lang="it-IT" sz="2800" dirty="0">
                <a:solidFill>
                  <a:schemeClr val="bg1"/>
                </a:solidFill>
                <a:latin typeface="Berlin Sans  "/>
                <a:cs typeface="Arabic Typesetting" pitchFamily="66" charset="-78"/>
              </a:rPr>
              <a:t>locale per i muri a secco </a:t>
            </a:r>
            <a:r>
              <a:rPr lang="it-IT" sz="2800" dirty="0" smtClean="0">
                <a:solidFill>
                  <a:schemeClr val="bg1"/>
                </a:solidFill>
                <a:latin typeface="Berlin Sans  "/>
                <a:cs typeface="Arabic Typesetting" pitchFamily="66" charset="-78"/>
              </a:rPr>
              <a:t>e le </a:t>
            </a:r>
            <a:r>
              <a:rPr lang="it-IT" sz="2800" b="1" i="1" dirty="0" err="1">
                <a:solidFill>
                  <a:schemeClr val="bg1"/>
                </a:solidFill>
                <a:latin typeface="Berlin Sans  "/>
                <a:cs typeface="Arabic Typesetting" pitchFamily="66" charset="-78"/>
              </a:rPr>
              <a:t>piode</a:t>
            </a:r>
            <a:r>
              <a:rPr lang="it-IT" sz="2800" dirty="0">
                <a:solidFill>
                  <a:schemeClr val="bg1"/>
                </a:solidFill>
                <a:latin typeface="Berlin Sans  "/>
                <a:cs typeface="Arabic Typesetting" pitchFamily="66" charset="-78"/>
              </a:rPr>
              <a:t> per </a:t>
            </a:r>
            <a:r>
              <a:rPr lang="it-IT" sz="2800" dirty="0" smtClean="0">
                <a:solidFill>
                  <a:schemeClr val="bg1"/>
                </a:solidFill>
                <a:latin typeface="Berlin Sans  "/>
                <a:cs typeface="Arabic Typesetting" pitchFamily="66" charset="-78"/>
              </a:rPr>
              <a:t>la costruzione dei tetti</a:t>
            </a:r>
            <a:r>
              <a:rPr lang="it-IT" sz="2800" dirty="0">
                <a:solidFill>
                  <a:schemeClr val="bg1"/>
                </a:solidFill>
                <a:latin typeface="Berlin Sans  "/>
                <a:cs typeface="Arabic Typesetting" pitchFamily="66" charset="-78"/>
              </a:rPr>
              <a:t>.</a:t>
            </a:r>
          </a:p>
          <a:p>
            <a:endParaRPr lang="it-IT" dirty="0"/>
          </a:p>
        </p:txBody>
      </p:sp>
      <p:pic>
        <p:nvPicPr>
          <p:cNvPr id="4" name="Immagine 3" descr="E:\FOTO GITA\Tatjana 2 A tur\Mulini di Piero\Foto0551.jpg"/>
          <p:cNvPicPr/>
          <p:nvPr/>
        </p:nvPicPr>
        <p:blipFill>
          <a:blip r:embed="rId2" cstate="print"/>
          <a:srcRect/>
          <a:stretch>
            <a:fillRect/>
          </a:stretch>
        </p:blipFill>
        <p:spPr bwMode="auto">
          <a:xfrm>
            <a:off x="6286512" y="3357562"/>
            <a:ext cx="2232248" cy="2808312"/>
          </a:xfrm>
          <a:prstGeom prst="rect">
            <a:avLst/>
          </a:prstGeom>
          <a:ln>
            <a:noFill/>
          </a:ln>
          <a:effectLst>
            <a:outerShdw blurRad="292100" dist="139700" dir="2700000" algn="tl" rotWithShape="0">
              <a:srgbClr val="333333">
                <a:alpha val="65000"/>
              </a:srgbClr>
            </a:outerShdw>
          </a:effectLst>
        </p:spPr>
      </p:pic>
      <p:pic>
        <p:nvPicPr>
          <p:cNvPr id="5" name="Immagine 4" descr="V:\2 A Tur\Tatjana 2A tur\Mulini di Piero\Foto0527.jpg"/>
          <p:cNvPicPr/>
          <p:nvPr/>
        </p:nvPicPr>
        <p:blipFill>
          <a:blip r:embed="rId3" cstate="print"/>
          <a:srcRect/>
          <a:stretch>
            <a:fillRect/>
          </a:stretch>
        </p:blipFill>
        <p:spPr bwMode="auto">
          <a:xfrm>
            <a:off x="3203848" y="3861048"/>
            <a:ext cx="2642235" cy="1981200"/>
          </a:xfrm>
          <a:prstGeom prst="rect">
            <a:avLst/>
          </a:prstGeom>
          <a:ln>
            <a:noFill/>
          </a:ln>
          <a:effectLst>
            <a:softEdge rad="112500"/>
          </a:effectLst>
        </p:spPr>
      </p:pic>
      <p:pic>
        <p:nvPicPr>
          <p:cNvPr id="1027" name="Picture 3" descr="V:\2 A Tur\foto\DSC01871.JPG"/>
          <p:cNvPicPr>
            <a:picLocks noChangeAspect="1" noChangeArrowheads="1"/>
          </p:cNvPicPr>
          <p:nvPr/>
        </p:nvPicPr>
        <p:blipFill>
          <a:blip r:embed="rId4" cstate="print"/>
          <a:srcRect/>
          <a:stretch>
            <a:fillRect/>
          </a:stretch>
        </p:blipFill>
        <p:spPr bwMode="auto">
          <a:xfrm>
            <a:off x="642910" y="3286124"/>
            <a:ext cx="2160240" cy="291632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advTm="5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alpha val="0"/>
              </a:srgbClr>
            </a:gs>
            <a:gs pos="50000">
              <a:srgbClr val="9CB86E"/>
            </a:gs>
            <a:gs pos="100000">
              <a:srgbClr val="156B13"/>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 name="Titolo 14"/>
          <p:cNvSpPr>
            <a:spLocks noGrp="1"/>
          </p:cNvSpPr>
          <p:nvPr>
            <p:ph type="title"/>
          </p:nvPr>
        </p:nvSpPr>
        <p:spPr>
          <a:xfrm>
            <a:off x="323528" y="-171400"/>
            <a:ext cx="8229600" cy="1143000"/>
          </a:xfrm>
        </p:spPr>
        <p:txBody>
          <a:bodyPr>
            <a:normAutofit/>
          </a:bodyPr>
          <a:lstStyle/>
          <a:p>
            <a:r>
              <a:rPr lang="it-IT" sz="2800" dirty="0" smtClean="0">
                <a:solidFill>
                  <a:schemeClr val="bg1"/>
                </a:solidFill>
                <a:latin typeface="Berlin Sans  "/>
                <a:cs typeface="Arabic Typesetting" pitchFamily="66" charset="-78"/>
              </a:rPr>
              <a:t>Caratteristiche degli impianti</a:t>
            </a:r>
            <a:endParaRPr lang="it-IT" sz="2800" dirty="0">
              <a:solidFill>
                <a:schemeClr val="bg1"/>
              </a:solidFill>
              <a:latin typeface="Berlin Sans  "/>
              <a:cs typeface="Arabic Typesetting" pitchFamily="66" charset="-78"/>
            </a:endParaRPr>
          </a:p>
        </p:txBody>
      </p:sp>
      <p:sp>
        <p:nvSpPr>
          <p:cNvPr id="16" name="Segnaposto contenuto 15"/>
          <p:cNvSpPr>
            <a:spLocks noGrp="1"/>
          </p:cNvSpPr>
          <p:nvPr>
            <p:ph idx="1"/>
          </p:nvPr>
        </p:nvSpPr>
        <p:spPr>
          <a:xfrm>
            <a:off x="179512" y="881336"/>
            <a:ext cx="8712968" cy="5976664"/>
          </a:xfrm>
        </p:spPr>
        <p:txBody>
          <a:bodyPr>
            <a:noAutofit/>
          </a:bodyPr>
          <a:lstStyle/>
          <a:p>
            <a:pPr algn="ctr">
              <a:spcBef>
                <a:spcPts val="0"/>
              </a:spcBef>
              <a:buNone/>
            </a:pPr>
            <a:r>
              <a:rPr lang="it-IT" sz="1800" dirty="0" smtClean="0">
                <a:solidFill>
                  <a:schemeClr val="bg1"/>
                </a:solidFill>
                <a:latin typeface="Berlin Sans  "/>
                <a:cs typeface="Arabic Typesetting" pitchFamily="66" charset="-78"/>
              </a:rPr>
              <a:t>I mulini che erano in attività nel bacino del torrente Giona facevano parte della</a:t>
            </a:r>
          </a:p>
          <a:p>
            <a:pPr algn="ctr">
              <a:spcBef>
                <a:spcPts val="0"/>
              </a:spcBef>
              <a:buNone/>
            </a:pPr>
            <a:r>
              <a:rPr lang="it-IT" sz="1800" dirty="0" smtClean="0">
                <a:solidFill>
                  <a:schemeClr val="bg1"/>
                </a:solidFill>
                <a:latin typeface="Berlin Sans  "/>
                <a:cs typeface="Arabic Typesetting" pitchFamily="66" charset="-78"/>
              </a:rPr>
              <a:t>categoria chiamata “ </a:t>
            </a:r>
            <a:r>
              <a:rPr lang="it-IT" sz="1800" i="1" dirty="0" smtClean="0">
                <a:solidFill>
                  <a:schemeClr val="bg1"/>
                </a:solidFill>
                <a:latin typeface="Berlin Sans  "/>
                <a:cs typeface="Arabic Typesetting" pitchFamily="66" charset="-78"/>
              </a:rPr>
              <a:t>della bassa macinazione”.  </a:t>
            </a:r>
            <a:r>
              <a:rPr lang="it-IT" sz="1800" dirty="0" smtClean="0">
                <a:solidFill>
                  <a:schemeClr val="bg1"/>
                </a:solidFill>
                <a:latin typeface="Berlin Sans  "/>
                <a:cs typeface="Arabic Typesetting" pitchFamily="66" charset="-78"/>
              </a:rPr>
              <a:t>Per questo tipo di macinazione era</a:t>
            </a:r>
          </a:p>
          <a:p>
            <a:pPr algn="ctr">
              <a:spcBef>
                <a:spcPts val="0"/>
              </a:spcBef>
              <a:buNone/>
            </a:pPr>
            <a:r>
              <a:rPr lang="it-IT" sz="1800" dirty="0" smtClean="0">
                <a:solidFill>
                  <a:schemeClr val="bg1"/>
                </a:solidFill>
                <a:latin typeface="Berlin Sans  "/>
                <a:cs typeface="Arabic Typesetting" pitchFamily="66" charset="-78"/>
              </a:rPr>
              <a:t>necessario un macchinario molto semplice ed un’istallazione molto economica, ma i</a:t>
            </a:r>
          </a:p>
          <a:p>
            <a:pPr algn="ctr">
              <a:spcBef>
                <a:spcPts val="0"/>
              </a:spcBef>
              <a:buNone/>
            </a:pPr>
            <a:r>
              <a:rPr lang="it-IT" sz="1800" dirty="0" smtClean="0">
                <a:solidFill>
                  <a:schemeClr val="bg1"/>
                </a:solidFill>
                <a:latin typeface="Berlin Sans  "/>
                <a:cs typeface="Arabic Typesetting" pitchFamily="66" charset="-78"/>
              </a:rPr>
              <a:t>prodotti ottenuti con questo metodo di lavorazione erano di qualità inferiore rispetto</a:t>
            </a:r>
          </a:p>
          <a:p>
            <a:pPr algn="ctr">
              <a:spcBef>
                <a:spcPts val="0"/>
              </a:spcBef>
              <a:buNone/>
            </a:pPr>
            <a:r>
              <a:rPr lang="it-IT" sz="1800" dirty="0" smtClean="0">
                <a:solidFill>
                  <a:schemeClr val="bg1"/>
                </a:solidFill>
                <a:latin typeface="Berlin Sans  "/>
                <a:cs typeface="Arabic Typesetting" pitchFamily="66" charset="-78"/>
              </a:rPr>
              <a:t>a quelli forniti “ </a:t>
            </a:r>
            <a:r>
              <a:rPr lang="it-IT" sz="1800" i="1" dirty="0" smtClean="0">
                <a:solidFill>
                  <a:schemeClr val="bg1"/>
                </a:solidFill>
                <a:latin typeface="Berlin Sans  "/>
                <a:cs typeface="Arabic Typesetting" pitchFamily="66" charset="-78"/>
              </a:rPr>
              <a:t>dall’alta macinazione”.  </a:t>
            </a:r>
            <a:r>
              <a:rPr lang="it-IT" sz="1800" dirty="0" smtClean="0">
                <a:solidFill>
                  <a:schemeClr val="bg1"/>
                </a:solidFill>
                <a:latin typeface="Berlin Sans  "/>
                <a:cs typeface="Arabic Typesetting" pitchFamily="66" charset="-78"/>
              </a:rPr>
              <a:t>Il termine di  “</a:t>
            </a:r>
            <a:r>
              <a:rPr lang="it-IT" sz="1800" i="1" dirty="0" smtClean="0">
                <a:solidFill>
                  <a:schemeClr val="bg1"/>
                </a:solidFill>
                <a:latin typeface="Berlin Sans  "/>
                <a:cs typeface="Arabic Typesetting" pitchFamily="66" charset="-78"/>
              </a:rPr>
              <a:t>bassa macinazione” </a:t>
            </a:r>
            <a:r>
              <a:rPr lang="it-IT" sz="1800" dirty="0" smtClean="0">
                <a:solidFill>
                  <a:schemeClr val="bg1"/>
                </a:solidFill>
                <a:latin typeface="Berlin Sans  "/>
                <a:cs typeface="Arabic Typesetting" pitchFamily="66" charset="-78"/>
              </a:rPr>
              <a:t>deriva dal modo in cui è disposta la macina, bassa e molto vicina a quella inferiore, fissa,</a:t>
            </a:r>
          </a:p>
          <a:p>
            <a:pPr algn="ctr">
              <a:spcBef>
                <a:spcPts val="0"/>
              </a:spcBef>
              <a:buNone/>
            </a:pPr>
            <a:r>
              <a:rPr lang="it-IT" sz="1800" dirty="0" smtClean="0">
                <a:solidFill>
                  <a:schemeClr val="bg1"/>
                </a:solidFill>
                <a:latin typeface="Berlin Sans  "/>
                <a:cs typeface="Arabic Typesetting" pitchFamily="66" charset="-78"/>
              </a:rPr>
              <a:t>mentre con l’alta macinazione la macina girante è a maggior distanza.  La forza</a:t>
            </a:r>
          </a:p>
          <a:p>
            <a:pPr algn="ctr">
              <a:spcBef>
                <a:spcPts val="0"/>
              </a:spcBef>
              <a:buNone/>
            </a:pPr>
            <a:r>
              <a:rPr lang="it-IT" sz="1800" dirty="0" smtClean="0">
                <a:solidFill>
                  <a:schemeClr val="bg1"/>
                </a:solidFill>
                <a:latin typeface="Berlin Sans  "/>
                <a:cs typeface="Arabic Typesetting" pitchFamily="66" charset="-78"/>
              </a:rPr>
              <a:t>motrice utilizzata per questo genere di mulini era fornita da ruote idrauliche</a:t>
            </a:r>
            <a:r>
              <a:rPr lang="it-IT" sz="1800" dirty="0" smtClean="0">
                <a:latin typeface="Berlin Sans  "/>
                <a:cs typeface="Arabic Typesetting" pitchFamily="66" charset="-78"/>
              </a:rPr>
              <a:t>.</a:t>
            </a:r>
            <a:endParaRPr lang="it-IT" sz="1800" dirty="0">
              <a:latin typeface="Berlin Sans  "/>
              <a:cs typeface="Arabic Typesetting" pitchFamily="66" charset="-78"/>
            </a:endParaRPr>
          </a:p>
        </p:txBody>
      </p:sp>
      <p:pic>
        <p:nvPicPr>
          <p:cNvPr id="2050" name="Picture 2" descr="C:\Users\tatjana.gaetti\Desktop\fb2d24581eb082caca1df5355c44a3c8_prev[1].jpg"/>
          <p:cNvPicPr>
            <a:picLocks noChangeAspect="1" noChangeArrowheads="1"/>
          </p:cNvPicPr>
          <p:nvPr/>
        </p:nvPicPr>
        <p:blipFill>
          <a:blip r:embed="rId2" cstate="print"/>
          <a:srcRect/>
          <a:stretch>
            <a:fillRect/>
          </a:stretch>
        </p:blipFill>
        <p:spPr bwMode="auto">
          <a:xfrm>
            <a:off x="755576" y="3501008"/>
            <a:ext cx="3495947" cy="2621960"/>
          </a:xfrm>
          <a:prstGeom prst="rect">
            <a:avLst/>
          </a:prstGeom>
          <a:ln>
            <a:noFill/>
          </a:ln>
          <a:effectLst>
            <a:outerShdw blurRad="190500" algn="tl" rotWithShape="0">
              <a:srgbClr val="000000">
                <a:alpha val="70000"/>
              </a:srgbClr>
            </a:outerShdw>
          </a:effectLst>
        </p:spPr>
      </p:pic>
      <p:pic>
        <p:nvPicPr>
          <p:cNvPr id="2" name="Picture 2" descr="V:\2 A Tur\foto\DSC01860.JPG"/>
          <p:cNvPicPr>
            <a:picLocks noChangeAspect="1" noChangeArrowheads="1"/>
          </p:cNvPicPr>
          <p:nvPr/>
        </p:nvPicPr>
        <p:blipFill>
          <a:blip r:embed="rId3" cstate="print"/>
          <a:srcRect/>
          <a:stretch>
            <a:fillRect/>
          </a:stretch>
        </p:blipFill>
        <p:spPr bwMode="auto">
          <a:xfrm>
            <a:off x="6876256" y="3789040"/>
            <a:ext cx="1809763" cy="271464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advTm="5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7000">
              <a:srgbClr val="DDEBCF">
                <a:alpha val="0"/>
              </a:srgbClr>
            </a:gs>
            <a:gs pos="50000">
              <a:srgbClr val="9CB86E"/>
            </a:gs>
            <a:gs pos="100000">
              <a:srgbClr val="156B13"/>
            </a:gs>
          </a:gsLst>
          <a:lin ang="2700000" scaled="1"/>
          <a:tileRect/>
        </a:gra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395536" y="476673"/>
            <a:ext cx="8229600" cy="4104456"/>
          </a:xfrm>
        </p:spPr>
        <p:txBody>
          <a:bodyPr>
            <a:normAutofit fontScale="92500" lnSpcReduction="10000"/>
          </a:bodyPr>
          <a:lstStyle/>
          <a:p>
            <a:pPr algn="ctr">
              <a:spcBef>
                <a:spcPts val="0"/>
              </a:spcBef>
              <a:buNone/>
            </a:pPr>
            <a:r>
              <a:rPr lang="it-IT" sz="2800" dirty="0" smtClean="0">
                <a:solidFill>
                  <a:schemeClr val="bg1"/>
                </a:solidFill>
                <a:latin typeface="Berlin Sans  "/>
                <a:cs typeface="Arabic Typesetting" pitchFamily="66" charset="-78"/>
              </a:rPr>
              <a:t>Oltre alla presenza di un corso d’acqua, il mugnaio doveva tener conto di altre condizioni e cioè: un luogo non  molto lontano coltivato a cereali e un paese </a:t>
            </a:r>
            <a:r>
              <a:rPr lang="it-IT" sz="2600" dirty="0" smtClean="0">
                <a:solidFill>
                  <a:schemeClr val="bg1"/>
                </a:solidFill>
                <a:latin typeface="Berlin Sans  "/>
                <a:cs typeface="Arabic Typesetting" pitchFamily="66" charset="-78"/>
              </a:rPr>
              <a:t>che non avesse già altri mulini in attività. Pochi metri quadrati erano sufficienti a contenere il macchinario che consisteva </a:t>
            </a:r>
            <a:r>
              <a:rPr lang="it-IT" sz="2800" dirty="0" smtClean="0">
                <a:solidFill>
                  <a:schemeClr val="bg1"/>
                </a:solidFill>
                <a:latin typeface="Berlin Sans  "/>
                <a:cs typeface="Arabic Typesetting" pitchFamily="66" charset="-78"/>
              </a:rPr>
              <a:t>in alcuni coppi di macine, nel buratto e in alcuni pulitori per il grano. L’industrializzazione dell’attività molitoria portò ad un progressivo abbandono degli impianti e solo alcuni continuarono</a:t>
            </a:r>
          </a:p>
          <a:p>
            <a:pPr algn="ctr">
              <a:spcBef>
                <a:spcPts val="0"/>
              </a:spcBef>
              <a:buNone/>
            </a:pPr>
            <a:r>
              <a:rPr lang="it-IT" sz="2800" dirty="0" smtClean="0">
                <a:solidFill>
                  <a:schemeClr val="bg1"/>
                </a:solidFill>
                <a:latin typeface="Berlin Sans  "/>
                <a:cs typeface="Arabic Typesetting" pitchFamily="66" charset="-78"/>
              </a:rPr>
              <a:t>l’attività fino agli anni ‘50.</a:t>
            </a:r>
            <a:endParaRPr lang="it-IT" sz="2800" dirty="0">
              <a:solidFill>
                <a:schemeClr val="bg1"/>
              </a:solidFill>
              <a:latin typeface="Berlin Sans  "/>
            </a:endParaRPr>
          </a:p>
        </p:txBody>
      </p:sp>
      <p:pic>
        <p:nvPicPr>
          <p:cNvPr id="3074" name="Picture 2" descr="C:\Users\tatjana.gaetti\Desktop\Mulino_2_167_l[1].jpg"/>
          <p:cNvPicPr>
            <a:picLocks noChangeAspect="1" noChangeArrowheads="1"/>
          </p:cNvPicPr>
          <p:nvPr/>
        </p:nvPicPr>
        <p:blipFill>
          <a:blip r:embed="rId2" cstate="print"/>
          <a:srcRect/>
          <a:stretch>
            <a:fillRect/>
          </a:stretch>
        </p:blipFill>
        <p:spPr bwMode="auto">
          <a:xfrm>
            <a:off x="5940152" y="4437112"/>
            <a:ext cx="2999904" cy="2248280"/>
          </a:xfrm>
          <a:prstGeom prst="rect">
            <a:avLst/>
          </a:prstGeom>
          <a:ln>
            <a:noFill/>
          </a:ln>
          <a:effectLst>
            <a:softEdge rad="112500"/>
          </a:effectLst>
        </p:spPr>
      </p:pic>
      <p:pic>
        <p:nvPicPr>
          <p:cNvPr id="1026" name="Picture 2" descr="V:\2 A Tur\DEVITTORI FOTO\P1010330.JPG"/>
          <p:cNvPicPr>
            <a:picLocks noChangeAspect="1" noChangeArrowheads="1"/>
          </p:cNvPicPr>
          <p:nvPr/>
        </p:nvPicPr>
        <p:blipFill>
          <a:blip r:embed="rId3" cstate="print"/>
          <a:srcRect/>
          <a:stretch>
            <a:fillRect/>
          </a:stretch>
        </p:blipFill>
        <p:spPr bwMode="auto">
          <a:xfrm rot="5400000">
            <a:off x="488282" y="4446584"/>
            <a:ext cx="2380029" cy="1785022"/>
          </a:xfrm>
          <a:prstGeom prst="rect">
            <a:avLst/>
          </a:prstGeom>
          <a:ln>
            <a:noFill/>
          </a:ln>
          <a:effectLst>
            <a:softEdge rad="112500"/>
          </a:effectLst>
        </p:spPr>
      </p:pic>
    </p:spTree>
  </p:cSld>
  <p:clrMapOvr>
    <a:masterClrMapping/>
  </p:clrMapOvr>
  <p:transition advClick="0" advTm="5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7000">
              <a:srgbClr val="DDEBCF">
                <a:alpha val="0"/>
              </a:srgbClr>
            </a:gs>
            <a:gs pos="50000">
              <a:srgbClr val="9CB86E"/>
            </a:gs>
            <a:gs pos="100000">
              <a:srgbClr val="156B13"/>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395536" y="1052736"/>
            <a:ext cx="8229600" cy="5174035"/>
          </a:xfrm>
        </p:spPr>
        <p:txBody>
          <a:bodyPr>
            <a:normAutofit/>
          </a:bodyPr>
          <a:lstStyle/>
          <a:p>
            <a:pPr algn="ctr">
              <a:buNone/>
            </a:pPr>
            <a:r>
              <a:rPr lang="it-IT" sz="2400" dirty="0" smtClean="0">
                <a:solidFill>
                  <a:schemeClr val="bg1"/>
                </a:solidFill>
                <a:latin typeface="Berlin Sans  "/>
                <a:cs typeface="Arabic Typesetting" pitchFamily="66" charset="-78"/>
              </a:rPr>
              <a:t>Le donne trasportavano in questi mulini soprattutto </a:t>
            </a:r>
            <a:r>
              <a:rPr lang="it-IT" sz="2400" i="1" dirty="0" smtClean="0">
                <a:solidFill>
                  <a:schemeClr val="bg1"/>
                </a:solidFill>
                <a:latin typeface="Berlin Sans  "/>
                <a:cs typeface="Arabic Typesetting" pitchFamily="66" charset="-78"/>
              </a:rPr>
              <a:t>segale e grano saraceno </a:t>
            </a:r>
            <a:r>
              <a:rPr lang="it-IT" sz="2400" dirty="0" smtClean="0">
                <a:solidFill>
                  <a:schemeClr val="bg1"/>
                </a:solidFill>
                <a:latin typeface="Berlin Sans  "/>
                <a:cs typeface="Arabic Typesetting" pitchFamily="66" charset="-78"/>
              </a:rPr>
              <a:t> e spesse volte lo versavano loro stesse nella </a:t>
            </a:r>
            <a:r>
              <a:rPr lang="it-IT" sz="2400" i="1" dirty="0" smtClean="0">
                <a:solidFill>
                  <a:schemeClr val="bg1"/>
                </a:solidFill>
                <a:latin typeface="Berlin Sans  "/>
                <a:cs typeface="Arabic Typesetting" pitchFamily="66" charset="-78"/>
              </a:rPr>
              <a:t>tramoggia</a:t>
            </a:r>
            <a:r>
              <a:rPr lang="it-IT" sz="2400" dirty="0" smtClean="0">
                <a:solidFill>
                  <a:schemeClr val="bg1"/>
                </a:solidFill>
                <a:latin typeface="Berlin Sans  "/>
                <a:cs typeface="Arabic Typesetting" pitchFamily="66" charset="-78"/>
              </a:rPr>
              <a:t> assistendo alla macinazione e, non appena terminata questa, insaccavano i prodotti, bonificando al mugnaio</a:t>
            </a:r>
          </a:p>
          <a:p>
            <a:pPr algn="ctr">
              <a:buNone/>
            </a:pPr>
            <a:r>
              <a:rPr lang="it-IT" sz="2400" dirty="0" smtClean="0">
                <a:solidFill>
                  <a:schemeClr val="bg1"/>
                </a:solidFill>
                <a:latin typeface="Berlin Sans  "/>
                <a:cs typeface="Arabic Typesetting" pitchFamily="66" charset="-78"/>
              </a:rPr>
              <a:t>la percentuale che gli spettava. </a:t>
            </a:r>
          </a:p>
        </p:txBody>
      </p:sp>
      <p:pic>
        <p:nvPicPr>
          <p:cNvPr id="1026" name="Picture 2" descr="C:\Users\tatjana.gaetti\Desktop\TKD-2140.jpg"/>
          <p:cNvPicPr>
            <a:picLocks noChangeAspect="1" noChangeArrowheads="1"/>
          </p:cNvPicPr>
          <p:nvPr/>
        </p:nvPicPr>
        <p:blipFill>
          <a:blip r:embed="rId2" cstate="print"/>
          <a:srcRect/>
          <a:stretch>
            <a:fillRect/>
          </a:stretch>
        </p:blipFill>
        <p:spPr bwMode="auto">
          <a:xfrm>
            <a:off x="2339752" y="3717032"/>
            <a:ext cx="4111352" cy="2933621"/>
          </a:xfrm>
          <a:prstGeom prst="rect">
            <a:avLst/>
          </a:prstGeom>
          <a:ln>
            <a:noFill/>
          </a:ln>
          <a:effectLst>
            <a:outerShdw blurRad="190500" algn="tl" rotWithShape="0">
              <a:srgbClr val="000000">
                <a:alpha val="70000"/>
              </a:srgbClr>
            </a:outerShdw>
          </a:effectLst>
        </p:spPr>
      </p:pic>
    </p:spTree>
  </p:cSld>
  <p:clrMapOvr>
    <a:masterClrMapping/>
  </p:clrMapOvr>
  <p:transition advClick="0" advTm="5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7000">
              <a:srgbClr val="DDEBCF">
                <a:alpha val="0"/>
              </a:srgbClr>
            </a:gs>
            <a:gs pos="50000">
              <a:srgbClr val="9CB86E"/>
            </a:gs>
            <a:gs pos="100000">
              <a:srgbClr val="156B13"/>
            </a:gs>
          </a:gsLst>
          <a:lin ang="2700000" scaled="1"/>
          <a:tileRect/>
        </a:gra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395536" y="836712"/>
            <a:ext cx="8229600" cy="3268960"/>
          </a:xfrm>
        </p:spPr>
        <p:txBody>
          <a:bodyPr>
            <a:normAutofit fontScale="25000" lnSpcReduction="20000"/>
          </a:bodyPr>
          <a:lstStyle/>
          <a:p>
            <a:pPr algn="ctr">
              <a:buNone/>
            </a:pPr>
            <a:r>
              <a:rPr lang="it-IT" sz="9600" dirty="0">
                <a:solidFill>
                  <a:schemeClr val="bg1"/>
                </a:solidFill>
                <a:latin typeface="Berlin Sans  "/>
                <a:cs typeface="Arabic Typesetting" pitchFamily="66" charset="-78"/>
              </a:rPr>
              <a:t>Un tempo venivano usati per macinare cereali (segale, grano </a:t>
            </a:r>
            <a:r>
              <a:rPr lang="it-IT" sz="9600" dirty="0" smtClean="0">
                <a:solidFill>
                  <a:schemeClr val="bg1"/>
                </a:solidFill>
                <a:latin typeface="Berlin Sans  "/>
                <a:cs typeface="Arabic Typesetting" pitchFamily="66" charset="-78"/>
              </a:rPr>
              <a:t>saraceno, </a:t>
            </a:r>
            <a:r>
              <a:rPr lang="it-IT" sz="9600" dirty="0" err="1" smtClean="0">
                <a:solidFill>
                  <a:schemeClr val="bg1"/>
                </a:solidFill>
                <a:latin typeface="Berlin Sans  "/>
                <a:cs typeface="Arabic Typesetting" pitchFamily="66" charset="-78"/>
              </a:rPr>
              <a:t>farro…</a:t>
            </a:r>
            <a:r>
              <a:rPr lang="it-IT" sz="9600" dirty="0" smtClean="0">
                <a:solidFill>
                  <a:schemeClr val="bg1"/>
                </a:solidFill>
                <a:latin typeface="Berlin Sans  "/>
                <a:cs typeface="Arabic Typesetting" pitchFamily="66" charset="-78"/>
              </a:rPr>
              <a:t>) </a:t>
            </a:r>
            <a:r>
              <a:rPr lang="it-IT" sz="9600" dirty="0">
                <a:solidFill>
                  <a:schemeClr val="bg1"/>
                </a:solidFill>
                <a:latin typeface="Berlin Sans  "/>
                <a:cs typeface="Arabic Typesetting" pitchFamily="66" charset="-78"/>
              </a:rPr>
              <a:t>che venivano coltivati sul versante sud-est esposto al sole </a:t>
            </a:r>
            <a:r>
              <a:rPr lang="it-IT" sz="9600" dirty="0" smtClean="0">
                <a:solidFill>
                  <a:schemeClr val="bg1"/>
                </a:solidFill>
                <a:latin typeface="Berlin Sans  "/>
                <a:cs typeface="Arabic Typesetting" pitchFamily="66" charset="-78"/>
              </a:rPr>
              <a:t>della montagna </a:t>
            </a:r>
            <a:r>
              <a:rPr lang="it-IT" sz="9600" dirty="0">
                <a:solidFill>
                  <a:schemeClr val="bg1"/>
                </a:solidFill>
                <a:latin typeface="Berlin Sans  "/>
                <a:cs typeface="Arabic Typesetting" pitchFamily="66" charset="-78"/>
              </a:rPr>
              <a:t>su appositi </a:t>
            </a:r>
            <a:r>
              <a:rPr lang="it-IT" sz="9600" dirty="0" smtClean="0">
                <a:solidFill>
                  <a:schemeClr val="bg1"/>
                </a:solidFill>
                <a:latin typeface="Berlin Sans  "/>
                <a:cs typeface="Arabic Typesetting" pitchFamily="66" charset="-78"/>
              </a:rPr>
              <a:t>terrazzamenti.</a:t>
            </a:r>
          </a:p>
          <a:p>
            <a:pPr algn="ctr">
              <a:buNone/>
            </a:pPr>
            <a:r>
              <a:rPr lang="it-IT" sz="9600" dirty="0" smtClean="0">
                <a:solidFill>
                  <a:schemeClr val="bg1"/>
                </a:solidFill>
                <a:latin typeface="Berlin Sans  "/>
                <a:cs typeface="Arabic Typesetting" pitchFamily="66" charset="-78"/>
              </a:rPr>
              <a:t>Oggi </a:t>
            </a:r>
            <a:r>
              <a:rPr lang="it-IT" sz="9600" dirty="0">
                <a:solidFill>
                  <a:schemeClr val="bg1"/>
                </a:solidFill>
                <a:latin typeface="Berlin Sans  "/>
                <a:cs typeface="Arabic Typesetting" pitchFamily="66" charset="-78"/>
              </a:rPr>
              <a:t>questi mulini non sono più in funzione ma vengono utilizzati </a:t>
            </a:r>
            <a:r>
              <a:rPr lang="it-IT" sz="9600" dirty="0" smtClean="0">
                <a:solidFill>
                  <a:schemeClr val="bg1"/>
                </a:solidFill>
                <a:latin typeface="Berlin Sans  "/>
                <a:cs typeface="Arabic Typesetting" pitchFamily="66" charset="-78"/>
              </a:rPr>
              <a:t>per attività </a:t>
            </a:r>
            <a:r>
              <a:rPr lang="it-IT" sz="9600" dirty="0">
                <a:solidFill>
                  <a:schemeClr val="bg1"/>
                </a:solidFill>
                <a:latin typeface="Berlin Sans  "/>
                <a:cs typeface="Arabic Typesetting" pitchFamily="66" charset="-78"/>
              </a:rPr>
              <a:t>didattiche, per visite nel verde alla scoperta delle antiche </a:t>
            </a:r>
            <a:r>
              <a:rPr lang="it-IT" sz="9600" dirty="0" smtClean="0">
                <a:solidFill>
                  <a:schemeClr val="bg1"/>
                </a:solidFill>
                <a:latin typeface="Berlin Sans  "/>
                <a:cs typeface="Arabic Typesetting" pitchFamily="66" charset="-78"/>
              </a:rPr>
              <a:t>tradizioni</a:t>
            </a:r>
          </a:p>
          <a:p>
            <a:pPr algn="ctr">
              <a:buNone/>
            </a:pPr>
            <a:r>
              <a:rPr lang="it-IT" sz="9600" dirty="0" smtClean="0">
                <a:solidFill>
                  <a:schemeClr val="bg1"/>
                </a:solidFill>
                <a:latin typeface="Berlin Sans  "/>
                <a:cs typeface="Arabic Typesetting" pitchFamily="66" charset="-78"/>
              </a:rPr>
              <a:t>e </a:t>
            </a:r>
            <a:r>
              <a:rPr lang="it-IT" sz="9600" dirty="0">
                <a:solidFill>
                  <a:schemeClr val="bg1"/>
                </a:solidFill>
                <a:latin typeface="Berlin Sans  "/>
                <a:cs typeface="Arabic Typesetting" pitchFamily="66" charset="-78"/>
              </a:rPr>
              <a:t>per il pascolo di </a:t>
            </a:r>
            <a:r>
              <a:rPr lang="it-IT" sz="9600" dirty="0" smtClean="0">
                <a:solidFill>
                  <a:schemeClr val="bg1"/>
                </a:solidFill>
                <a:latin typeface="Berlin Sans  "/>
                <a:cs typeface="Arabic Typesetting" pitchFamily="66" charset="-78"/>
              </a:rPr>
              <a:t>mucche.</a:t>
            </a:r>
            <a:endParaRPr lang="it-IT" sz="9600" dirty="0">
              <a:solidFill>
                <a:schemeClr val="bg1"/>
              </a:solidFill>
              <a:latin typeface="Berlin Sans  "/>
              <a:cs typeface="Arabic Typesetting" pitchFamily="66" charset="-78"/>
            </a:endParaRPr>
          </a:p>
          <a:p>
            <a:endParaRPr lang="it-IT" dirty="0"/>
          </a:p>
        </p:txBody>
      </p:sp>
      <p:pic>
        <p:nvPicPr>
          <p:cNvPr id="2050" name="Picture 2" descr="V:\2 A Tur\foto\DSC01852.JPG"/>
          <p:cNvPicPr>
            <a:picLocks noChangeAspect="1" noChangeArrowheads="1"/>
          </p:cNvPicPr>
          <p:nvPr/>
        </p:nvPicPr>
        <p:blipFill>
          <a:blip r:embed="rId3" cstate="print"/>
          <a:srcRect/>
          <a:stretch>
            <a:fillRect/>
          </a:stretch>
        </p:blipFill>
        <p:spPr bwMode="auto">
          <a:xfrm>
            <a:off x="4932040" y="3717032"/>
            <a:ext cx="3600400" cy="240026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advTm="5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2" name="Picture 4" descr="\\server1.isisluino.net\dati$\federica.melchiorre\My Pictures\imagesCAY8Z1P1.jpg"/>
          <p:cNvPicPr>
            <a:picLocks noChangeAspect="1" noChangeArrowheads="1"/>
          </p:cNvPicPr>
          <p:nvPr/>
        </p:nvPicPr>
        <p:blipFill>
          <a:blip r:embed="rId2" cstate="print"/>
          <a:srcRect/>
          <a:stretch>
            <a:fillRect/>
          </a:stretch>
        </p:blipFill>
        <p:spPr bwMode="auto">
          <a:xfrm>
            <a:off x="0" y="27384"/>
            <a:ext cx="9144000" cy="6858000"/>
          </a:xfrm>
          <a:prstGeom prst="rect">
            <a:avLst/>
          </a:prstGeom>
          <a:noFill/>
        </p:spPr>
      </p:pic>
      <p:sp>
        <p:nvSpPr>
          <p:cNvPr id="2" name="Titolo 1"/>
          <p:cNvSpPr>
            <a:spLocks noGrp="1"/>
          </p:cNvSpPr>
          <p:nvPr>
            <p:ph type="ctrTitle"/>
          </p:nvPr>
        </p:nvSpPr>
        <p:spPr>
          <a:xfrm>
            <a:off x="827584" y="3284984"/>
            <a:ext cx="7772400" cy="1470025"/>
          </a:xfrm>
        </p:spPr>
        <p:txBody>
          <a:bodyPr>
            <a:noAutofit/>
          </a:bodyPr>
          <a:lstStyle/>
          <a:p>
            <a:r>
              <a:rPr lang="it-IT" sz="9600" dirty="0" smtClean="0">
                <a:solidFill>
                  <a:schemeClr val="bg1"/>
                </a:solidFill>
                <a:latin typeface="Footlight MT Light" pitchFamily="18" charset="0"/>
              </a:rPr>
              <a:t>Nera della </a:t>
            </a:r>
            <a:r>
              <a:rPr lang="it-IT" sz="9600" dirty="0" err="1" smtClean="0">
                <a:solidFill>
                  <a:schemeClr val="bg1"/>
                </a:solidFill>
                <a:latin typeface="Footlight MT Light" pitchFamily="18" charset="0"/>
              </a:rPr>
              <a:t>Verzasca</a:t>
            </a:r>
            <a:r>
              <a:rPr lang="it-IT" sz="9600" dirty="0" smtClean="0">
                <a:solidFill>
                  <a:schemeClr val="bg1"/>
                </a:solidFill>
                <a:latin typeface="Footlight MT Light" pitchFamily="18" charset="0"/>
              </a:rPr>
              <a:t> </a:t>
            </a:r>
            <a:r>
              <a:rPr lang="it-IT" sz="9600" dirty="0" smtClean="0"/>
              <a:t/>
            </a:r>
            <a:br>
              <a:rPr lang="it-IT" sz="9600" dirty="0" smtClean="0"/>
            </a:br>
            <a:endParaRPr lang="it-IT" sz="9600" dirty="0"/>
          </a:p>
        </p:txBody>
      </p:sp>
      <p:sp>
        <p:nvSpPr>
          <p:cNvPr id="7170" name="AutoShape 2" descr="data:image/jpeg;base64,/9j/4AAQSkZJRgABAQAAAQABAAD/2wBDAAkGBwgHBgkIBwgKCgkLDRYPDQwMDRsUFRAWIB0iIiAdHx8kKDQsJCYxJx8fLT0tMTU3Ojo6Iys/RD84QzQ5Ojf/2wBDAQoKCg0MDRoPDxo3JR8lNzc3Nzc3Nzc3Nzc3Nzc3Nzc3Nzc3Nzc3Nzc3Nzc3Nzc3Nzc3Nzc3Nzc3Nzc3Nzc3Nzf/wAARCAB2ANwDASIAAhEBAxEB/8QAHAAAAQQDAQAAAAAAAAAAAAAAAwACBAUBBgcI/8QAPxAAAgEDAgIHBQUGBgIDAAAAAQIDAAQRBRIhMQYTQVFhgZEHFCJxoTJCUsHRFSMkM2KxFkNTY4LhcpI18PH/xAAYAQEBAQEBAAAAAAAAAAAAAAAAAQIDBP/EAB4RAQEBAAMBAQEBAQAAAAAAAAABEQISITFBUQMT/9oADAMBAAIRAxEAPwDtuaWRQt9YLA1oFYim5oZYUt3jQF3UhihbhWQ3jQPIpoWlupbqBYpYpbqzmgXEVnNYzTTQPJzTDjNLNMagMAMVnhUfcR205GB50BxgUqHurDP3UBcml50DeaW/xoaKTTSwoLN403fRNFLZNZU0ENxrO+iDkgVhnFB301nqwPZqGTxrBamFqoNupb/Gg7qga1qsGkadNe3LDZGuQvax7BWVi0LjNRtQ1Kz063NxfXMcEYGcscZ+XfWhnXem2r6a13pWl2ttC4/dlnzKR4A8K5drmo6xLevFrJuRdRk7knJHoOWPlTWpxdT1H2s6dbyOlrYzTBTgOzBQfKoie2ODALaNO3fsmX865GZ4nOG3Ie/NJSA2Dx8az2rp1jt9j7WNEnYLc295b5+8QrAehra9O6SaPqaA2OpW0p/CJAGHzBrzQAuftUjx9e2ms3j/AB6qD5AI4g04OK8z2Wv6vYECz1K6jAHACU4HkauLT2jdJ7NRm+S4UcxPGG+tO0Tq9Abz40t5rjVt7XtT6v8Ae6XbO3eshX8qK3tfvAv/AMVbqe8zMfyqynWuv7jxwD5VC1e/OnWUl11fWLGMsM4wO+uRSe17VXyIrS0U/wDIkU269p13q2mSabLaRiachDMh2qAeGMU06V1/Tb6LUrCC8tzlJVDDtqWDg1U9HLEaZolnZ7sskYJI7zVjuqs1IDcKYzUPdSzVQ/NI8s0zdTS9MDi1NLUMvWN9MQUtWN1BL8KgancXFtF71BiSOP8AmQkcSO0g94pirXfWC1RILqK4t0uI3UxOm8NnHDxqNpmo/tFHniXFuGKxt+PHM/KqYs91YoRfjWN1BnrfGgX1pb6hb9TdxLImcgMM4pqv204OMcahjMEKWtukMediDAB7q5Z7YW63UrSMRqrLGWEuOLcuGa6nuBFaP7Wo2bQopI7VZSkmTLtyYx28anJqfXIppYtvFVLLzOKrzMZHyDha6J7Nei9hrE01/qCpcW8B2iB13K5PawrdrnoD0VuOJ0qOLP8Aokp/as9XS8scDE57CaeLhhzPOu5r7OOi3P3KQ+JmanL7OuiqnJ08sP65WIFOlT/pHDkmYqcVkS7Txz4itr9oWhWmh61HbaXA0VvJGHC7i3HwqT7Oeiml9IfepdTll6yBwBAjbdw7z51Jxb7TEPox0T1bpFEz2CxQ2yttM0h4Z7gO2t1032TWgG7VtTmnf8MCBB9Sa3rTbK00y0jtLGFIYIxgIo4fM+NSg2COPKunVy7uNdNuhEehwRz6Ybm4iBPXuU4J3cqF7KtMj1DpLuuI1lht4y7AjILcMV2shHQo6qytwKkcCPEUGzsrOxDCytobcOcsIkC7vnip1O6duIPgOVZzQc1nNaxkTdg0i9D50jTEOL0wyGmk0MtQEL0MvzycDvpjPnhXJ+nnSie61GXT7eZoreA4KqxG8+JqW4smui3XSfSbS9W0nvY1kKkkg5A+ZFUfSrpULKyS+0vULSaM5Rrdvi3eNceF2hm2hj4miyNGWU82HHI7qnZucV5bdMtYhsZLJJI/dpMgRBOWewHNdN6P3ety2Vqj6XZ2VqEAX+ILtt/8dowfOua9CtFkv+kEUskEjWcXxtIQNpbsFdj34yBwHdSM1KMg7KW+oofxp3WDvrTLn8fSRlYBLkg9xblVjb9J7tuK9TKB2FcH1rVLmK7BIc2lzGO9MEfOoE0b7gLSLqieZEhGPlXn2x1dFi6UzIf4m13L/t5NOPSvTbpXtbxGRJFKsrjINc3ie8spF33Dknsc8D5kVanUIYoU95BlLjJCKCB507X9MQLHWZuiOuz+6B3spXOYm4B1zzHiK6TpXS3RtTjRre9jVyOMUgKsPI1zHVrjTXRDJYSM3NQsgx/eodtdL1g2aao4YDFhu/vVnMsdyjuI5ADFIj5/CwNEL47OOK5DHcLDGJMMM9iOSR86n2GuleEV9PCw+67/AJGtz/Rnr4sukVtb6n7QtMtpclY4wZFzz8KXRm2t9N9omq28bMiyR7o17yckjFUd6ZrrVY9Siu1juY8HrQuc92cGjX66jeatbarYi2S9i/mOshPWeVWcpVzx1TfT1YVQ2muWssaC4YxS4G4MpAzVrDc28g/dTKw+da2MZU5WFZ8c1HDjspwY0QbrAKyJONA4U7dip6oxcmmlqGGpFh21fQ8twobGlvGeYpjHuolClyyuO0qQCK88dJYLi11W7iuw6y9Yxw3aM8DXoV24HPlXLPahpLNfx3yxlo5UKsw7GFTk1wc0BI4H6UWF3IOGORR59LvLVYmngZVn/kkj7XGpui6RNd3cts0bB1hdiDwIIFYsdPjonsrklGn3e7Ih3jaTnn4Vu/XYbt860D2YXEg0WcFsqJsAEcj21uMc+88TW+LlVh12aYZ+PKoU1ysSZIJ8RUR9Ttg38xv/AFNbiONxa/qAO4z7scwxBzUlekrSALLEFPbjDCrJeiemx56+OZz3xORVZdaLoMUhH7Qnt2HOOcAH615tjrZYlW+oR3KhVnVWB4BhgemcUyadYn3SLEe7KHH96dB0XtJgptL0Sqw4HeM0yborqsBZrRg6fgyM1MXRRdWzRfFbbc8C0aZpjPDFtaGdwPwyDgfpUJDc2TY1HSywXm/Vsh/9hwqZazaVcqWS6ngbPFGcMPrUyro4nEgPVSRFj2o2CKF+0L9H2hoXBGD1iYPqKdJoyz4e1uLebByR9hqhXFvJbSASxMD2Z4//ALTKeJ0d2S43Qqj/ANBzU4aiY1BngMw7wcH61RMYHDbYZRIOPwZBPpT03Ff3c80ZHJZE509MbJB0jtkwjtcwj/cXco8zVtaakLmPfDJFMoPNGAI8q0xRek5jkglHbnl/asTiLAM9htk/1Ldsn0qdqmOgQ6m6yBopXX/kasoNbvCSUnDnlh1BrmljeTxTD3a96yLGWiuBhh8iavrfW4yBvTaSMHacVqcql4t5XXroYLpEe/gRRR0jZCRJAvgQxrVLW5WU74JDy5SLyoq3zwMzTwNIo5FFzV7VlsadJThjJb7h2MGFY/xMjEBbcg+JxWue/wCmXO7FwsEg+7INp+tNie3fHV3Ctx5oadqskbIekgAyYfRqMOkdnheuZkz24yK1R7csDiUsvdjiKatuYwGzzHapFWcr+mRuh1C2uI90U6H5GtY6VyNe6Je2ygE9WSpPhVZKku3fHhj2EH9ajajPMmnylyw+A8NtanM6oGsJ7z0D0e6uGPXW7oMnnzFT/Z2I7ybU55Ad7fBu7hw/Wtat2n1jo4llbuhMUuQHbHKpvQi9uLC4vbSPYXZtzAMOJx307Lni96HRNpuoarpk0mdku9fEGthN2kRwHFaPfyajb9J49Qhtp3WXCyjbkD0rYntGdtyuDu48as5xiypd3dJMpBb0NQgH+64x86w9rJECWAx3g5pImVzn0FbnJnAIdZtZVDMYWDdzDFBuDY3dwpCxxn7zM2a0ufQrt8GGWzn8fsMKn6TbNayJHqFhdLnh1scrMnnivL1jvtqdqOk2vXqJ3eHe2UuYl+E+GRyp8em6pbPvstTkli+6mVarK8cvAtvYs6nH28EhfWlY2CWkSi5uWeTsK8BWN5T41JKqjquuW26O5jRgDjLxFQR86Y8+mXg3ahbW8TjnIrbceY41s7MEj+2Wx2NVfdafpd+u6axjYnmw4Gtzl/S8Gu3Wmaex36drUKHsWVg49edAMup2oAjmtLlByAkB/vV0nRLQ2+yLhe7bLyqDc9DZ8t7tfMUPISJ+la2M9ar5dUQMG1DRyHA4vHlfQjhWH1HSbxBGLqe34cpkDj1HGm3Og6takRmWLB5YkAz5ZoE+jX+FFzDGynk6n9Ksxn4MkVuP5OpxEjtLYU+tTFgvQAYLiDHeHDZqmm0G+RQ8dtLKhON6jhUd7Y2zbZesgceOKeL62DN6h+K1V2BzujYN9KymqyRttkhkPeCn/dUUUxb4Zpt694wrD5GpsUe8Aw6g6/03Cg/UVLBcw6pbooPXNbEcc4IPnnFShrClutt9Tgdu0E7T+YqsgtNSPxRLaXSdqxzcfSk8E8bYn0S5Qc8odwphi9GrCUBr22huI/xYB9CKclzpUilY5DbnnjdkD1rV3uDak7oUTPFTIxUj6VZwRXF7snhaxjxwI6wvmoYn3DX23dp2qxyRnh9j8xUISdI4Gz1vWKBngc58OVPkgu4mffpskhxkPb4IP51Fg102CYls5ISxwOu3gelNWJEXS69hXZf6dcgj7yrgfpRB0us50dJlicNwKOu00Ww122nZt7RZI5M2QPzqRNa2Nwu6a2tpv/DHKmiHY6vpEWVtYVgBPELIvOiWWm2Mmpe/2l9NFIT8SEBkakvRnQpx8NtIuTy6xlqbb9HdOtDttjPCx5FpWIqpVzAPvK0br3BqKBJkBtgHZ8VQBYWyjarbpO3a/wD3RDZ7VGJXyDlcSkYqVEiR5F+ElVXtxSDqAMSMB8hUSVUjjKzXrBuf2uNMJBwVuzjHawqyDTre2vAhW1kVVxnLcM+tRp2vYXAW5IcnlEc7vKrRdVVyFkhQ+MxZdvyHKnJFayuJWmhR88GRQx8j2ViSxvYifte7tV2XySNkcAfgPl2GhjWFQHD3ADccP2edWN1ZW10M3F4W25wXbH51Bj0yzxmGdZCeBXdioMSXN4Sz215IoYfZfAz8s0WPVL5MRTzA55MYyPqOFQp7dbSRopWeMt9kum4DzrBuRFGEWSKUfiK8quLq2jnnVTLJcEoORUjhQ59XmY9VDdsRji27BrXp5bieRljJVB90E4PlT7WCWImSVlxjh8Qz6VZxiatzNGxHvNzuftbBNSYowVElpfAKf8uQFgfzFV9s0dxgKCW+eBSnElsFdVOD3GsSerWzW1wEhMJuFgZuGCdyE+GRVdexox2XkXXqpxujK4P0FUY1CfrA7IGU9hHL6VKSRZEZ4wUBPLdzrpUAvLWyjuCJoWThwEJyV/Wo7WViQfdryUOfuzALU+KeFN2IQZM8MncaykxLglIx3gjh51ncFcbG/gIdAzD8UZzj0qVF0g1C0HV+8Pgf6i7xUoqm5nt2aBs53Q5xn5cjTXuCRm8S3u1/EAFcVJyMZ/xQtwnVX9tE6n7ycKGDpQQvBPNASfiRWyDUaS006ViyyGEnlGx2j15UxdLmC5hMcg7gM1q0bJptxYCM9RqjAAdpBIPyIq2H8ZbGFWtbxe0tzH965+kJ3/HbOpXOWU/pUhHlikX3efiOIzg/90XGxXeh2bxsJtPliZTkSQEEeYqrME1mubW665R/lMpBHkafDr19EQDISO3aAw8waKOl8QYi5sdzEY3ou0mmMXwL9r20gEV9A0TDkQ5ANWllrVhFKqPeyxpjh1vFfWqia+0+/G+SxkRc8S3A+tRPdNHAOb24t1PI4yBVRulxco8ZNvGl2CM4WQA1Wz6raRRhZJrzTpRx2yRl0/8AvnWsQ2FkHPu2rvxOQxiP5Gp5N4NsUWr2koH3ZMjPkwrQvIdYs58K0ljd445SQRsf+LfrRGayc7lE6A/dVkIHnWlXlvP1ha90wOCeMlvwz8sUxJLRFxvu0/paIEimC6it5o1WSGbP9L8j8xRJbDfH1khWJs8epGKVKs1oOK1csQ02+Hudct61KubdIMdXGmMA5Oc0qVIALKuCGhQ4GOZ/WoE8cSlmClcnG0HhSpVmgdqI9wYGTI5ZINNvV6iQb1Vw3byNKlVgPadSExH1gDcTls07U7eaKBWM26Ps5gilSp+iutzPL8JlIQDPbxqWYRDEG3sQfClSq0gtmVG4OiOCe1cGjHqFkKdWT27Ty9aVKs34Q8xgjdF8IHNTxFCltzMmd21e3bzpUqx+tGkdVAQFV07mFRlCSsCgeJzyMchWlSrTNPSS4il2zGOZT+IcfUYrFxcWxnZBAYyBwx8Q+tKlVsWpR0fNrHcBlKueKtnFQtR0k20BkYgDmuxzw8iKVKrGOXwOyv7mH+HlkLRNw7z9aurCINHI9sVAIwyyoGBpUqcvqwK40636xust4SSM7kG01TPHEJNqTXKkHGC24fWlSrfFElRdWUAniuS4/A44U2PpKoXEtoC/aVbhSpUg/9k="/>
          <p:cNvSpPr>
            <a:spLocks noChangeAspect="1" noChangeArrowheads="1"/>
          </p:cNvSpPr>
          <p:nvPr/>
        </p:nvSpPr>
        <p:spPr bwMode="auto">
          <a:xfrm>
            <a:off x="63500" y="-485775"/>
            <a:ext cx="1838325" cy="990600"/>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Tree>
  </p:cSld>
  <p:clrMapOvr>
    <a:masterClrMapping/>
  </p:clrMapOvr>
  <p:transition advClick="0" advTm="5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2000" r="-12000"/>
          </a:stretch>
        </a:blipFill>
        <a:effectLst/>
      </p:bgPr>
    </p:bg>
    <p:spTree>
      <p:nvGrpSpPr>
        <p:cNvPr id="1" name=""/>
        <p:cNvGrpSpPr/>
        <p:nvPr/>
      </p:nvGrpSpPr>
      <p:grpSpPr>
        <a:xfrm>
          <a:off x="0" y="0"/>
          <a:ext cx="0" cy="0"/>
          <a:chOff x="0" y="0"/>
          <a:chExt cx="0" cy="0"/>
        </a:xfrm>
      </p:grpSpPr>
    </p:spTree>
  </p:cSld>
  <p:clrMapOvr>
    <a:masterClrMapping/>
  </p:clrMapOvr>
  <p:transition advClick="0" advTm="5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548680"/>
            <a:ext cx="7774632" cy="4176464"/>
          </a:xfrm>
        </p:spPr>
        <p:txBody>
          <a:bodyPr>
            <a:normAutofit/>
          </a:bodyPr>
          <a:lstStyle/>
          <a:p>
            <a:r>
              <a:rPr lang="it-IT" sz="3200" b="1" dirty="0" smtClean="0"/>
              <a:t> Progetto pilota per il recupero, la caratterizzazione e la valorizzazione del patrimonio genetico della </a:t>
            </a:r>
            <a:br>
              <a:rPr lang="it-IT" sz="3200" b="1" dirty="0" smtClean="0"/>
            </a:br>
            <a:r>
              <a:rPr lang="it-IT" sz="3200" b="1" dirty="0" smtClean="0"/>
              <a:t>“caprina Nera di </a:t>
            </a:r>
            <a:r>
              <a:rPr lang="it-IT" sz="3200" b="1" dirty="0" err="1" smtClean="0"/>
              <a:t>Verzasca</a:t>
            </a:r>
            <a:r>
              <a:rPr lang="it-IT" sz="3200" b="1" dirty="0" smtClean="0"/>
              <a:t>”, razza </a:t>
            </a:r>
            <a:br>
              <a:rPr lang="it-IT" sz="3200" b="1" dirty="0" smtClean="0"/>
            </a:br>
            <a:r>
              <a:rPr lang="it-IT" sz="3200" b="1" dirty="0" smtClean="0"/>
              <a:t>autoctona dell’alta provincia di Varese e del Canton Ticino</a:t>
            </a:r>
            <a:r>
              <a:rPr lang="it-IT" sz="3200" dirty="0" smtClean="0"/>
              <a:t/>
            </a:r>
            <a:br>
              <a:rPr lang="it-IT" sz="3200" dirty="0" smtClean="0"/>
            </a:br>
            <a:endParaRPr lang="it-IT" sz="3200" dirty="0"/>
          </a:p>
        </p:txBody>
      </p:sp>
      <p:pic>
        <p:nvPicPr>
          <p:cNvPr id="7" name="Immagine 6" descr="untitled.bmp"/>
          <p:cNvPicPr/>
          <p:nvPr/>
        </p:nvPicPr>
        <p:blipFill>
          <a:blip r:embed="rId3" cstate="print"/>
          <a:stretch>
            <a:fillRect/>
          </a:stretch>
        </p:blipFill>
        <p:spPr>
          <a:xfrm>
            <a:off x="2285984" y="3933056"/>
            <a:ext cx="4129154" cy="2567778"/>
          </a:xfrm>
          <a:prstGeom prst="flowChartProcess">
            <a:avLst/>
          </a:prstGeom>
          <a:solidFill>
            <a:srgbClr val="FFFFFF">
              <a:shade val="85000"/>
            </a:srgbClr>
          </a:solidFill>
          <a:ln w="88900" cap="sq">
            <a:solidFill>
              <a:schemeClr val="bg2">
                <a:lumMod val="9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advClick="0" advTm="5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1" name="Picture 1" descr="\\server1.isisluino.net\dati$\federica.melchiorre\My Pictures\untitled.png"/>
          <p:cNvPicPr>
            <a:picLocks noChangeAspect="1" noChangeArrowheads="1"/>
          </p:cNvPicPr>
          <p:nvPr/>
        </p:nvPicPr>
        <p:blipFill>
          <a:blip r:embed="rId2" cstate="print">
            <a:lum bright="20000"/>
          </a:blip>
          <a:srcRect/>
          <a:stretch>
            <a:fillRect/>
          </a:stretch>
        </p:blipFill>
        <p:spPr bwMode="auto">
          <a:xfrm>
            <a:off x="0" y="1"/>
            <a:ext cx="9504040" cy="6858000"/>
          </a:xfrm>
          <a:prstGeom prst="rect">
            <a:avLst/>
          </a:prstGeom>
          <a:noFill/>
        </p:spPr>
      </p:pic>
      <p:sp>
        <p:nvSpPr>
          <p:cNvPr id="3" name="Segnaposto contenuto 2"/>
          <p:cNvSpPr>
            <a:spLocks noGrp="1"/>
          </p:cNvSpPr>
          <p:nvPr>
            <p:ph idx="1"/>
          </p:nvPr>
        </p:nvSpPr>
        <p:spPr/>
        <p:txBody>
          <a:bodyPr>
            <a:normAutofit fontScale="92500" lnSpcReduction="20000"/>
          </a:bodyPr>
          <a:lstStyle/>
          <a:p>
            <a:pPr marL="269875" indent="0" algn="ctr">
              <a:spcBef>
                <a:spcPts val="0"/>
              </a:spcBef>
              <a:buNone/>
            </a:pPr>
            <a:r>
              <a:rPr lang="it-IT" sz="5400" dirty="0">
                <a:solidFill>
                  <a:schemeClr val="tx1">
                    <a:lumMod val="95000"/>
                    <a:lumOff val="5000"/>
                  </a:schemeClr>
                </a:solidFill>
                <a:latin typeface="+mj-lt"/>
              </a:rPr>
              <a:t>La ex Comunità Montana Valli del </a:t>
            </a:r>
            <a:r>
              <a:rPr lang="it-IT" sz="5400" dirty="0" err="1">
                <a:solidFill>
                  <a:schemeClr val="tx1">
                    <a:lumMod val="95000"/>
                    <a:lumOff val="5000"/>
                  </a:schemeClr>
                </a:solidFill>
                <a:latin typeface="+mj-lt"/>
              </a:rPr>
              <a:t>Luinese</a:t>
            </a:r>
            <a:r>
              <a:rPr lang="it-IT" sz="5400" dirty="0">
                <a:solidFill>
                  <a:schemeClr val="tx1">
                    <a:lumMod val="95000"/>
                    <a:lumOff val="5000"/>
                  </a:schemeClr>
                </a:solidFill>
                <a:latin typeface="+mj-lt"/>
              </a:rPr>
              <a:t>, oggi confluita nelle Valli del </a:t>
            </a:r>
            <a:r>
              <a:rPr lang="it-IT" sz="5400" dirty="0" err="1">
                <a:solidFill>
                  <a:schemeClr val="tx1">
                    <a:lumMod val="95000"/>
                    <a:lumOff val="5000"/>
                  </a:schemeClr>
                </a:solidFill>
                <a:latin typeface="+mj-lt"/>
              </a:rPr>
              <a:t>Verbano</a:t>
            </a:r>
            <a:r>
              <a:rPr lang="it-IT" sz="5400" dirty="0">
                <a:solidFill>
                  <a:schemeClr val="tx1">
                    <a:lumMod val="95000"/>
                    <a:lumOff val="5000"/>
                  </a:schemeClr>
                </a:solidFill>
                <a:latin typeface="+mj-lt"/>
              </a:rPr>
              <a:t>, è l'ente italiano di riferimento del progetto inserito tra le misure per la tutela della biodiversità. </a:t>
            </a:r>
          </a:p>
          <a:p>
            <a:endParaRPr lang="it-IT" sz="4000" dirty="0">
              <a:solidFill>
                <a:schemeClr val="tx1">
                  <a:lumMod val="95000"/>
                  <a:lumOff val="5000"/>
                </a:schemeClr>
              </a:solidFill>
              <a:latin typeface="Bauhaus 93" pitchFamily="82" charset="0"/>
            </a:endParaRPr>
          </a:p>
        </p:txBody>
      </p:sp>
    </p:spTree>
  </p:cSld>
  <p:clrMapOvr>
    <a:masterClrMapping/>
  </p:clrMapOvr>
  <p:transition advClick="0" advTm="5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000" b="-2000"/>
          </a:stretch>
        </a:blipFill>
        <a:effectLst/>
      </p:bgPr>
    </p:bg>
    <p:spTree>
      <p:nvGrpSpPr>
        <p:cNvPr id="1" name=""/>
        <p:cNvGrpSpPr/>
        <p:nvPr/>
      </p:nvGrpSpPr>
      <p:grpSpPr>
        <a:xfrm>
          <a:off x="0" y="0"/>
          <a:ext cx="0" cy="0"/>
          <a:chOff x="0" y="0"/>
          <a:chExt cx="0" cy="0"/>
        </a:xfrm>
      </p:grpSpPr>
      <p:sp>
        <p:nvSpPr>
          <p:cNvPr id="7" name="Segnaposto contenuto 2"/>
          <p:cNvSpPr txBox="1">
            <a:spLocks/>
          </p:cNvSpPr>
          <p:nvPr/>
        </p:nvSpPr>
        <p:spPr>
          <a:xfrm>
            <a:off x="457200" y="1600200"/>
            <a:ext cx="8229600" cy="4525963"/>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it-IT" sz="7200" b="0" i="0" u="none" strike="noStrike" kern="1200" cap="none" spc="0" normalizeH="0" baseline="0" noProof="0" dirty="0" smtClean="0">
                <a:ln>
                  <a:noFill/>
                </a:ln>
                <a:solidFill>
                  <a:schemeClr val="tx1"/>
                </a:solidFill>
                <a:effectLst/>
                <a:uLnTx/>
                <a:uFillTx/>
                <a:latin typeface="+mn-lt"/>
                <a:ea typeface="+mn-ea"/>
                <a:cs typeface="+mn-cs"/>
              </a:rPr>
              <a:t>La regione Lombardia ha stanziato 230.000 euro per il progetto</a:t>
            </a:r>
            <a:endParaRPr kumimoji="0" lang="it-IT" sz="7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advClick="0" advTm="5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5000" b="-15000"/>
          </a:stretch>
        </a:blipFill>
        <a:effectLst/>
      </p:bgPr>
    </p:bg>
    <p:spTree>
      <p:nvGrpSpPr>
        <p:cNvPr id="1" name=""/>
        <p:cNvGrpSpPr/>
        <p:nvPr/>
      </p:nvGrpSpPr>
      <p:grpSpPr>
        <a:xfrm>
          <a:off x="0" y="0"/>
          <a:ext cx="0" cy="0"/>
          <a:chOff x="0" y="0"/>
          <a:chExt cx="0" cy="0"/>
        </a:xfrm>
      </p:grpSpPr>
      <p:sp>
        <p:nvSpPr>
          <p:cNvPr id="5" name="Titolo 1"/>
          <p:cNvSpPr txBox="1">
            <a:spLocks/>
          </p:cNvSpPr>
          <p:nvPr/>
        </p:nvSpPr>
        <p:spPr>
          <a:xfrm>
            <a:off x="428596" y="1142984"/>
            <a:ext cx="8229600" cy="4940312"/>
          </a:xfrm>
          <a:prstGeom prst="rect">
            <a:avLst/>
          </a:prstGeom>
        </p:spPr>
        <p:txBody>
          <a:bodyPr vert="horz" lIns="91440" tIns="45720" rIns="91440" bIns="45720" rtlCol="0" anchor="ctr">
            <a:normAutofit lnSpcReduction="10000"/>
          </a:bodyPr>
          <a:lstStyle/>
          <a:p>
            <a:pPr marL="0" marR="0" lvl="0" indent="0" algn="just" defTabSz="914400" rtl="0" eaLnBrk="1" fontAlgn="auto" latinLnBrk="0" hangingPunct="1">
              <a:lnSpc>
                <a:spcPct val="100000"/>
              </a:lnSpc>
              <a:spcBef>
                <a:spcPct val="0"/>
              </a:spcBef>
              <a:spcAft>
                <a:spcPts val="0"/>
              </a:spcAft>
              <a:buClrTx/>
              <a:buSzTx/>
              <a:tabLst/>
              <a:defRPr/>
            </a:pPr>
            <a:r>
              <a:rPr kumimoji="0" lang="it-IT" sz="4400" b="0" i="0" u="none" strike="noStrike" kern="1200" cap="none" spc="0" normalizeH="0" baseline="0" noProof="0" dirty="0" smtClean="0">
                <a:ln>
                  <a:noFill/>
                </a:ln>
                <a:solidFill>
                  <a:schemeClr val="tx1"/>
                </a:solidFill>
                <a:effectLst/>
                <a:uLnTx/>
                <a:uFillTx/>
                <a:latin typeface="+mj-lt"/>
                <a:ea typeface="+mj-ea"/>
                <a:cs typeface="+mj-cs"/>
              </a:rPr>
              <a:t>Con il latte si producono diversi tipi di formaggio:</a:t>
            </a:r>
          </a:p>
          <a:p>
            <a:pPr marL="0" marR="0" lvl="0" indent="0" algn="just" defTabSz="914400" rtl="0" eaLnBrk="1" fontAlgn="auto" latinLnBrk="0" hangingPunct="1">
              <a:lnSpc>
                <a:spcPct val="100000"/>
              </a:lnSpc>
              <a:spcBef>
                <a:spcPct val="0"/>
              </a:spcBef>
              <a:spcAft>
                <a:spcPts val="0"/>
              </a:spcAft>
              <a:buClrTx/>
              <a:buSzTx/>
              <a:buFont typeface="Wingdings" pitchFamily="2" charset="2"/>
              <a:buChar char="ü"/>
              <a:tabLst/>
              <a:defRPr/>
            </a:pPr>
            <a:r>
              <a:rPr kumimoji="0" lang="it-IT" sz="4400" b="0" i="0" u="none" strike="noStrike" kern="1200" cap="none" spc="0" normalizeH="0" baseline="0" noProof="0" dirty="0" smtClean="0">
                <a:ln>
                  <a:noFill/>
                </a:ln>
                <a:solidFill>
                  <a:schemeClr val="tx1"/>
                </a:solidFill>
                <a:effectLst/>
                <a:uLnTx/>
                <a:uFillTx/>
                <a:latin typeface="+mj-lt"/>
                <a:ea typeface="+mj-ea"/>
                <a:cs typeface="+mj-cs"/>
              </a:rPr>
              <a:t>“</a:t>
            </a:r>
            <a:r>
              <a:rPr lang="it-IT" sz="4400" dirty="0" err="1" smtClean="0">
                <a:latin typeface="+mj-lt"/>
                <a:ea typeface="+mj-ea"/>
                <a:cs typeface="+mj-cs"/>
              </a:rPr>
              <a:t>F</a:t>
            </a:r>
            <a:r>
              <a:rPr kumimoji="0" lang="it-IT" sz="4400" b="0" i="0" u="none" strike="noStrike" kern="1200" cap="none" spc="0" normalizeH="0" baseline="0" noProof="0" dirty="0" err="1" smtClean="0">
                <a:ln>
                  <a:noFill/>
                </a:ln>
                <a:solidFill>
                  <a:schemeClr val="tx1"/>
                </a:solidFill>
                <a:effectLst/>
                <a:uLnTx/>
                <a:uFillTx/>
                <a:latin typeface="+mj-lt"/>
                <a:ea typeface="+mj-ea"/>
                <a:cs typeface="+mj-cs"/>
              </a:rPr>
              <a:t>ormagella</a:t>
            </a:r>
            <a:r>
              <a:rPr kumimoji="0" lang="it-IT" sz="4400" b="0" i="0" u="none" strike="noStrike" kern="1200" cap="none" spc="0" normalizeH="0" baseline="0" noProof="0" dirty="0" smtClean="0">
                <a:ln>
                  <a:noFill/>
                </a:ln>
                <a:solidFill>
                  <a:schemeClr val="tx1"/>
                </a:solidFill>
                <a:effectLst/>
                <a:uLnTx/>
                <a:uFillTx/>
                <a:latin typeface="+mj-lt"/>
                <a:ea typeface="+mj-ea"/>
                <a:cs typeface="+mj-cs"/>
              </a:rPr>
              <a:t> del </a:t>
            </a:r>
            <a:r>
              <a:rPr kumimoji="0" lang="it-IT" sz="4400" b="0" i="0" u="none" strike="noStrike" kern="1200" cap="none" spc="0" normalizeH="0" baseline="0" noProof="0" dirty="0" err="1" smtClean="0">
                <a:ln>
                  <a:noFill/>
                </a:ln>
                <a:solidFill>
                  <a:schemeClr val="tx1"/>
                </a:solidFill>
                <a:effectLst/>
                <a:uLnTx/>
                <a:uFillTx/>
                <a:latin typeface="+mj-lt"/>
                <a:ea typeface="+mj-ea"/>
                <a:cs typeface="+mj-cs"/>
              </a:rPr>
              <a:t>Luinese</a:t>
            </a:r>
            <a:r>
              <a:rPr kumimoji="0" lang="it-IT" sz="4400" b="0" i="0" u="none" strike="noStrike" kern="1200" cap="none" spc="0" normalizeH="0" baseline="0" noProof="0" dirty="0" smtClean="0">
                <a:ln>
                  <a:noFill/>
                </a:ln>
                <a:solidFill>
                  <a:schemeClr val="tx1"/>
                </a:solidFill>
                <a:effectLst/>
                <a:uLnTx/>
                <a:uFillTx/>
                <a:latin typeface="+mj-lt"/>
                <a:ea typeface="+mj-ea"/>
                <a:cs typeface="+mj-cs"/>
              </a:rPr>
              <a:t>” ha ottenuto la denominazione DOP;</a:t>
            </a:r>
          </a:p>
          <a:p>
            <a:pPr marL="0" marR="0" lvl="0" indent="0" algn="just" defTabSz="914400" rtl="0" eaLnBrk="1" fontAlgn="auto" latinLnBrk="0" hangingPunct="1">
              <a:lnSpc>
                <a:spcPct val="100000"/>
              </a:lnSpc>
              <a:spcBef>
                <a:spcPct val="0"/>
              </a:spcBef>
              <a:spcAft>
                <a:spcPts val="0"/>
              </a:spcAft>
              <a:buClrTx/>
              <a:buSzTx/>
              <a:buFont typeface="Wingdings" pitchFamily="2" charset="2"/>
              <a:buChar char="ü"/>
              <a:tabLst/>
              <a:defRPr/>
            </a:pPr>
            <a:r>
              <a:rPr lang="it-IT" sz="4400" dirty="0" smtClean="0">
                <a:latin typeface="+mj-lt"/>
                <a:ea typeface="+mj-ea"/>
                <a:cs typeface="+mj-cs"/>
              </a:rPr>
              <a:t>Tomino dolce;</a:t>
            </a:r>
          </a:p>
          <a:p>
            <a:pPr marL="0" marR="0" lvl="0" indent="0" algn="just" defTabSz="914400" rtl="0" eaLnBrk="1" fontAlgn="auto" latinLnBrk="0" hangingPunct="1">
              <a:lnSpc>
                <a:spcPct val="100000"/>
              </a:lnSpc>
              <a:spcBef>
                <a:spcPct val="0"/>
              </a:spcBef>
              <a:spcAft>
                <a:spcPts val="0"/>
              </a:spcAft>
              <a:buClrTx/>
              <a:buSzTx/>
              <a:buFont typeface="Wingdings" pitchFamily="2" charset="2"/>
              <a:buChar char="ü"/>
              <a:tabLst/>
              <a:defRPr/>
            </a:pPr>
            <a:r>
              <a:rPr lang="it-IT" sz="4400" noProof="0" dirty="0" smtClean="0">
                <a:latin typeface="+mj-lt"/>
                <a:ea typeface="+mj-ea"/>
                <a:cs typeface="+mj-cs"/>
              </a:rPr>
              <a:t>Caprino;</a:t>
            </a:r>
          </a:p>
          <a:p>
            <a:pPr marL="0" marR="0" lvl="0" indent="0" algn="just" defTabSz="914400" rtl="0" eaLnBrk="1" fontAlgn="auto" latinLnBrk="0" hangingPunct="1">
              <a:lnSpc>
                <a:spcPct val="100000"/>
              </a:lnSpc>
              <a:spcBef>
                <a:spcPct val="0"/>
              </a:spcBef>
              <a:spcAft>
                <a:spcPts val="0"/>
              </a:spcAft>
              <a:buClrTx/>
              <a:buSzTx/>
              <a:buFont typeface="Wingdings" pitchFamily="2" charset="2"/>
              <a:buChar char="ü"/>
              <a:tabLst/>
              <a:defRPr/>
            </a:pPr>
            <a:r>
              <a:rPr kumimoji="0" lang="it-IT" sz="4400" b="0" i="0" u="none" strike="noStrike" kern="1200" cap="none" spc="0" normalizeH="0" baseline="0" dirty="0" smtClean="0">
                <a:ln>
                  <a:noFill/>
                </a:ln>
                <a:solidFill>
                  <a:schemeClr val="tx1"/>
                </a:solidFill>
                <a:effectLst/>
                <a:uLnTx/>
                <a:uFillTx/>
                <a:latin typeface="+mj-lt"/>
                <a:ea typeface="+mj-ea"/>
                <a:cs typeface="+mj-cs"/>
              </a:rPr>
              <a:t>Ricotta di capra;</a:t>
            </a:r>
          </a:p>
          <a:p>
            <a:pPr marL="0" marR="0" lvl="0" indent="0" algn="just" defTabSz="914400" rtl="0" eaLnBrk="1" fontAlgn="auto" latinLnBrk="0" hangingPunct="1">
              <a:lnSpc>
                <a:spcPct val="100000"/>
              </a:lnSpc>
              <a:spcBef>
                <a:spcPct val="0"/>
              </a:spcBef>
              <a:spcAft>
                <a:spcPts val="0"/>
              </a:spcAft>
              <a:buClrTx/>
              <a:buSzTx/>
              <a:buFont typeface="Wingdings" pitchFamily="2" charset="2"/>
              <a:buChar char="ü"/>
              <a:tabLst/>
              <a:defRPr/>
            </a:pPr>
            <a:r>
              <a:rPr lang="it-IT" sz="4400" noProof="0" dirty="0" smtClean="0">
                <a:latin typeface="+mj-lt"/>
                <a:ea typeface="+mj-ea"/>
                <a:cs typeface="+mj-cs"/>
              </a:rPr>
              <a:t>Misto valli varesine;</a:t>
            </a:r>
            <a:r>
              <a:rPr kumimoji="0" lang="it-IT" sz="4400" b="0" i="0" u="none" strike="noStrike" kern="1200" cap="none" spc="0" normalizeH="0" baseline="0" noProof="0" dirty="0" smtClean="0">
                <a:ln>
                  <a:noFill/>
                </a:ln>
                <a:solidFill>
                  <a:schemeClr val="tx1"/>
                </a:solidFill>
                <a:effectLst/>
                <a:uLnTx/>
                <a:uFillTx/>
                <a:latin typeface="+mj-lt"/>
                <a:ea typeface="+mj-ea"/>
                <a:cs typeface="+mj-cs"/>
              </a:rPr>
              <a:t> </a:t>
            </a:r>
            <a:endParaRPr kumimoji="0" lang="it-IT"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advClick="0" advTm="5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052736"/>
            <a:ext cx="7758138" cy="5112567"/>
          </a:xfrm>
        </p:spPr>
        <p:txBody>
          <a:bodyPr numCol="1">
            <a:normAutofit lnSpcReduction="10000"/>
          </a:bodyPr>
          <a:lstStyle/>
          <a:p>
            <a:pPr indent="15875" algn="just">
              <a:buNone/>
            </a:pPr>
            <a:r>
              <a:rPr lang="it-IT" sz="3900" dirty="0" smtClean="0">
                <a:solidFill>
                  <a:schemeClr val="bg1"/>
                </a:solidFill>
                <a:latin typeface="+mj-lt"/>
                <a:cs typeface="Aharoni" pitchFamily="2" charset="-79"/>
              </a:rPr>
              <a:t>Il progetto pilota, concluso nel 2006, ha permesso di mettere a punto strumenti per operare una selezione mirata dei capi a livello aziendale, consentendo quindi di individuare i capi di maggiore pregio e di effettuare una scelta </a:t>
            </a:r>
            <a:r>
              <a:rPr lang="it-IT" sz="3900" dirty="0" err="1" smtClean="0">
                <a:solidFill>
                  <a:schemeClr val="bg1"/>
                </a:solidFill>
                <a:latin typeface="+mj-lt"/>
                <a:cs typeface="Aharoni" pitchFamily="2" charset="-79"/>
              </a:rPr>
              <a:t>piu’</a:t>
            </a:r>
            <a:r>
              <a:rPr lang="it-IT" sz="3900" dirty="0" smtClean="0">
                <a:solidFill>
                  <a:schemeClr val="bg1"/>
                </a:solidFill>
                <a:latin typeface="+mj-lt"/>
                <a:cs typeface="Aharoni" pitchFamily="2" charset="-79"/>
              </a:rPr>
              <a:t> obiettiva delle madri per la futura rimonta in azienda.</a:t>
            </a:r>
          </a:p>
          <a:p>
            <a:pPr algn="just">
              <a:buNone/>
            </a:pPr>
            <a:endParaRPr lang="it-IT" dirty="0"/>
          </a:p>
        </p:txBody>
      </p:sp>
      <p:sp>
        <p:nvSpPr>
          <p:cNvPr id="8" name="Pergamena 1 7"/>
          <p:cNvSpPr/>
          <p:nvPr/>
        </p:nvSpPr>
        <p:spPr>
          <a:xfrm>
            <a:off x="0" y="285728"/>
            <a:ext cx="9144000" cy="6311624"/>
          </a:xfrm>
          <a:prstGeom prst="verticalScroll">
            <a:avLst/>
          </a:prstGeom>
          <a:solidFill>
            <a:schemeClr val="dk1">
              <a:alpha val="27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dirty="0"/>
          </a:p>
        </p:txBody>
      </p:sp>
    </p:spTree>
  </p:cSld>
  <p:clrMapOvr>
    <a:masterClrMapping/>
  </p:clrMapOvr>
  <p:transition advClick="0" advTm="5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2 A turistico UDA- riscoprire il territorio\foto\1458329.jpg"/>
          <p:cNvPicPr>
            <a:picLocks noChangeAspect="1" noChangeArrowheads="1"/>
          </p:cNvPicPr>
          <p:nvPr/>
        </p:nvPicPr>
        <p:blipFill>
          <a:blip r:embed="rId2" cstate="print">
            <a:lum bright="-35000"/>
          </a:blip>
          <a:srcRect/>
          <a:stretch>
            <a:fillRect/>
          </a:stretch>
        </p:blipFill>
        <p:spPr bwMode="auto">
          <a:xfrm>
            <a:off x="0" y="0"/>
            <a:ext cx="9144000" cy="6858000"/>
          </a:xfrm>
          <a:prstGeom prst="rect">
            <a:avLst/>
          </a:prstGeom>
          <a:noFill/>
        </p:spPr>
      </p:pic>
      <p:sp>
        <p:nvSpPr>
          <p:cNvPr id="3" name="Segnaposto contenuto 2"/>
          <p:cNvSpPr>
            <a:spLocks noGrp="1"/>
          </p:cNvSpPr>
          <p:nvPr>
            <p:ph idx="1"/>
          </p:nvPr>
        </p:nvSpPr>
        <p:spPr>
          <a:xfrm>
            <a:off x="457200" y="620688"/>
            <a:ext cx="8229600" cy="5505475"/>
          </a:xfrm>
        </p:spPr>
        <p:txBody>
          <a:bodyPr/>
          <a:lstStyle/>
          <a:p>
            <a:pPr indent="11113" algn="just">
              <a:buNone/>
            </a:pPr>
            <a:r>
              <a:rPr lang="it-IT" dirty="0" smtClean="0">
                <a:solidFill>
                  <a:schemeClr val="bg1"/>
                </a:solidFill>
              </a:rPr>
              <a:t>Grazie alle sue caratteristiche di rusticità, adattabilità e resistenza alle particolari condizioni ambientali, dagli anni ottanta la capra nera è stata reintrodotta nel tessuto produttivo. Viene allevata in aziende di piccole e medie dimensioni che traggono profitto dall’allevamento, dalla caseificazione e dalla vendita del capretto pesante ( 12-15 kg peso vivo ).</a:t>
            </a:r>
            <a:endParaRPr lang="it-IT" dirty="0">
              <a:solidFill>
                <a:schemeClr val="bg1"/>
              </a:solidFill>
            </a:endParaRPr>
          </a:p>
        </p:txBody>
      </p:sp>
    </p:spTree>
  </p:cSld>
  <p:clrMapOvr>
    <a:masterClrMapping/>
  </p:clrMapOvr>
  <p:transition advClick="0" advTm="5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lumMod val="90000"/>
              </a:schemeClr>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3275856" y="548680"/>
            <a:ext cx="2862064" cy="581450"/>
          </a:xfrm>
        </p:spPr>
        <p:txBody>
          <a:bodyPr/>
          <a:lstStyle/>
          <a:p>
            <a:r>
              <a:rPr lang="it-IT" dirty="0" smtClean="0">
                <a:latin typeface="Berlin Sans FB" pitchFamily="34" charset="0"/>
              </a:rPr>
              <a:t>Prodotti tipici</a:t>
            </a:r>
            <a:endParaRPr lang="it-IT" dirty="0">
              <a:latin typeface="Berlin Sans FB" pitchFamily="34" charset="0"/>
            </a:endParaRPr>
          </a:p>
        </p:txBody>
      </p:sp>
      <p:sp>
        <p:nvSpPr>
          <p:cNvPr id="3" name="Sottotitolo 2"/>
          <p:cNvSpPr>
            <a:spLocks noGrp="1"/>
          </p:cNvSpPr>
          <p:nvPr>
            <p:ph type="subTitle" idx="1"/>
          </p:nvPr>
        </p:nvSpPr>
        <p:spPr>
          <a:xfrm>
            <a:off x="3059832" y="1412776"/>
            <a:ext cx="3294112" cy="657926"/>
          </a:xfrm>
        </p:spPr>
        <p:txBody>
          <a:bodyPr/>
          <a:lstStyle/>
          <a:p>
            <a:r>
              <a:rPr lang="it-IT" dirty="0" smtClean="0">
                <a:latin typeface="Berlin Sans FB" pitchFamily="34" charset="0"/>
              </a:rPr>
              <a:t>Di </a:t>
            </a:r>
            <a:r>
              <a:rPr lang="it-IT" dirty="0" err="1" smtClean="0">
                <a:latin typeface="Berlin Sans FB" pitchFamily="34" charset="0"/>
              </a:rPr>
              <a:t>Curiglia</a:t>
            </a:r>
            <a:r>
              <a:rPr lang="it-IT" dirty="0" smtClean="0">
                <a:latin typeface="Berlin Sans FB" pitchFamily="34" charset="0"/>
              </a:rPr>
              <a:t> con Monteviasco</a:t>
            </a:r>
            <a:endParaRPr lang="it-IT" dirty="0">
              <a:latin typeface="Berlin Sans FB" pitchFamily="34" charset="0"/>
            </a:endParaRPr>
          </a:p>
        </p:txBody>
      </p:sp>
      <p:pic>
        <p:nvPicPr>
          <p:cNvPr id="5" name="Immagine 4" descr="http://aziende.agraria.org/img_aziende/kedo-6529_2.jpg"/>
          <p:cNvPicPr/>
          <p:nvPr/>
        </p:nvPicPr>
        <p:blipFill>
          <a:blip r:embed="rId2" cstate="print">
            <a:lum bright="20000"/>
          </a:blip>
          <a:srcRect t="24614"/>
          <a:stretch>
            <a:fillRect/>
          </a:stretch>
        </p:blipFill>
        <p:spPr bwMode="auto">
          <a:xfrm>
            <a:off x="971600" y="1988840"/>
            <a:ext cx="7632848" cy="424847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86000"/>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971600" y="476672"/>
            <a:ext cx="7416824" cy="2453134"/>
          </a:xfrm>
        </p:spPr>
        <p:txBody>
          <a:bodyPr>
            <a:noAutofit/>
          </a:bodyPr>
          <a:lstStyle/>
          <a:p>
            <a:pPr algn="ctr"/>
            <a:r>
              <a:rPr lang="it-IT" sz="3200" i="1" dirty="0" smtClean="0">
                <a:solidFill>
                  <a:schemeClr val="accent2">
                    <a:lumMod val="50000"/>
                  </a:schemeClr>
                </a:solidFill>
                <a:latin typeface="Berlin Sans FB" pitchFamily="34" charset="0"/>
              </a:rPr>
              <a:t>formaggella del </a:t>
            </a:r>
            <a:r>
              <a:rPr lang="it-IT" sz="3200" i="1" dirty="0" err="1" smtClean="0">
                <a:solidFill>
                  <a:schemeClr val="accent2">
                    <a:lumMod val="50000"/>
                  </a:schemeClr>
                </a:solidFill>
                <a:latin typeface="Berlin Sans FB" pitchFamily="34" charset="0"/>
              </a:rPr>
              <a:t>luinese</a:t>
            </a:r>
            <a:r>
              <a:rPr lang="it-IT" sz="3200" i="1" dirty="0" smtClean="0">
                <a:solidFill>
                  <a:schemeClr val="accent2">
                    <a:lumMod val="50000"/>
                  </a:schemeClr>
                </a:solidFill>
                <a:latin typeface="Berlin Sans FB" pitchFamily="34" charset="0"/>
              </a:rPr>
              <a:t>: </a:t>
            </a:r>
            <a:br>
              <a:rPr lang="it-IT" sz="3200" i="1" dirty="0" smtClean="0">
                <a:solidFill>
                  <a:schemeClr val="accent2">
                    <a:lumMod val="50000"/>
                  </a:schemeClr>
                </a:solidFill>
                <a:latin typeface="Berlin Sans FB" pitchFamily="34" charset="0"/>
              </a:rPr>
            </a:br>
            <a:r>
              <a:rPr lang="it-IT" sz="3200" i="1" dirty="0" smtClean="0">
                <a:solidFill>
                  <a:schemeClr val="accent2">
                    <a:lumMod val="50000"/>
                  </a:schemeClr>
                </a:solidFill>
                <a:latin typeface="Berlin Sans FB" pitchFamily="34" charset="0"/>
              </a:rPr>
              <a:t>tra  i prodotti tipici del territorio spicca la formaggella del </a:t>
            </a:r>
            <a:r>
              <a:rPr lang="it-IT" sz="3200" i="1" dirty="0" err="1" smtClean="0">
                <a:solidFill>
                  <a:schemeClr val="accent2">
                    <a:lumMod val="50000"/>
                  </a:schemeClr>
                </a:solidFill>
                <a:latin typeface="Berlin Sans FB" pitchFamily="34" charset="0"/>
              </a:rPr>
              <a:t>luinese</a:t>
            </a:r>
            <a:r>
              <a:rPr lang="it-IT" sz="3200" i="1" dirty="0" smtClean="0">
                <a:solidFill>
                  <a:schemeClr val="accent2">
                    <a:lumMod val="50000"/>
                  </a:schemeClr>
                </a:solidFill>
                <a:latin typeface="Berlin Sans FB" pitchFamily="34" charset="0"/>
              </a:rPr>
              <a:t> che</a:t>
            </a:r>
            <a:br>
              <a:rPr lang="it-IT" sz="3200" i="1" dirty="0" smtClean="0">
                <a:solidFill>
                  <a:schemeClr val="accent2">
                    <a:lumMod val="50000"/>
                  </a:schemeClr>
                </a:solidFill>
                <a:latin typeface="Berlin Sans FB" pitchFamily="34" charset="0"/>
              </a:rPr>
            </a:br>
            <a:r>
              <a:rPr lang="it-IT" sz="3200" i="1" dirty="0" smtClean="0">
                <a:solidFill>
                  <a:schemeClr val="accent2">
                    <a:lumMod val="50000"/>
                  </a:schemeClr>
                </a:solidFill>
                <a:latin typeface="Berlin Sans FB" pitchFamily="34" charset="0"/>
              </a:rPr>
              <a:t> ha ottenuto la denominazione </a:t>
            </a:r>
            <a:r>
              <a:rPr lang="it-IT" sz="3200" i="1" dirty="0" err="1" smtClean="0">
                <a:solidFill>
                  <a:schemeClr val="accent2">
                    <a:lumMod val="50000"/>
                  </a:schemeClr>
                </a:solidFill>
                <a:latin typeface="Berlin Sans FB" pitchFamily="34" charset="0"/>
              </a:rPr>
              <a:t>dop</a:t>
            </a:r>
            <a:r>
              <a:rPr lang="it-IT" sz="3200" i="1" dirty="0" smtClean="0">
                <a:solidFill>
                  <a:schemeClr val="accent2">
                    <a:lumMod val="50000"/>
                  </a:schemeClr>
                </a:solidFill>
                <a:latin typeface="Berlin Sans FB" pitchFamily="34" charset="0"/>
              </a:rPr>
              <a:t>. </a:t>
            </a:r>
            <a:endParaRPr lang="it-IT" sz="3200" i="1" dirty="0">
              <a:solidFill>
                <a:schemeClr val="accent2">
                  <a:lumMod val="50000"/>
                </a:schemeClr>
              </a:solidFill>
              <a:latin typeface="Berlin Sans FB" pitchFamily="34"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gradFill>
          <a:gsLst>
            <a:gs pos="44000">
              <a:schemeClr val="bg2">
                <a:lumMod val="75000"/>
              </a:schemeClr>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 name="Segnaposto contenuto 2"/>
          <p:cNvSpPr>
            <a:spLocks noGrp="1"/>
          </p:cNvSpPr>
          <p:nvPr>
            <p:ph sz="quarter" idx="1"/>
          </p:nvPr>
        </p:nvSpPr>
        <p:spPr>
          <a:xfrm>
            <a:off x="323528" y="836712"/>
            <a:ext cx="8496944" cy="4104456"/>
          </a:xfrm>
        </p:spPr>
        <p:txBody>
          <a:bodyPr>
            <a:noAutofit/>
          </a:bodyPr>
          <a:lstStyle/>
          <a:p>
            <a:pPr>
              <a:buNone/>
            </a:pPr>
            <a:r>
              <a:rPr lang="it-IT" sz="1800" dirty="0" smtClean="0">
                <a:latin typeface="Berlin Sans FB" pitchFamily="34" charset="0"/>
              </a:rPr>
              <a:t> 	</a:t>
            </a:r>
            <a:r>
              <a:rPr lang="it-IT" sz="1800" u="sng" dirty="0" smtClean="0">
                <a:latin typeface="Berlin Sans FB" pitchFamily="34" charset="0"/>
              </a:rPr>
              <a:t>Formaggella del </a:t>
            </a:r>
            <a:r>
              <a:rPr lang="it-IT" sz="1800" u="sng" dirty="0" err="1" smtClean="0">
                <a:latin typeface="Berlin Sans FB" pitchFamily="34" charset="0"/>
              </a:rPr>
              <a:t>Luinese</a:t>
            </a:r>
            <a:r>
              <a:rPr lang="it-IT" sz="1800" u="sng" dirty="0" smtClean="0">
                <a:latin typeface="Berlin Sans FB" pitchFamily="34" charset="0"/>
              </a:rPr>
              <a:t>:</a:t>
            </a:r>
            <a:r>
              <a:rPr lang="it-IT" sz="1800" dirty="0" smtClean="0">
                <a:latin typeface="Berlin Sans FB" pitchFamily="34" charset="0"/>
              </a:rPr>
              <a:t> È ottenuta utilizzando latte esclusivamente intero e crudo di capra secondo modalità definite da uno specifico disciplinare  di produzione  che stabiliscono, tra l’altro, la forma (cilindrica), le dimensioni (diametro 13/15 cm, scalzo 4/6 cm),la tecnologia, le caratteristiche microbiologiche, chimico-fisico e sensoriale.  La formaggella del </a:t>
            </a:r>
            <a:r>
              <a:rPr lang="it-IT" sz="1800" dirty="0" err="1" smtClean="0">
                <a:latin typeface="Berlin Sans FB" pitchFamily="34" charset="0"/>
              </a:rPr>
              <a:t>Luinese</a:t>
            </a:r>
            <a:r>
              <a:rPr lang="it-IT" sz="1800" dirty="0" smtClean="0">
                <a:latin typeface="Berlin Sans FB" pitchFamily="34" charset="0"/>
              </a:rPr>
              <a:t> è un  formaggio  a pasta semidura, a media stagionatura e  a coagulazione </a:t>
            </a:r>
            <a:r>
              <a:rPr lang="it-IT" sz="1800" dirty="0" err="1" smtClean="0">
                <a:latin typeface="Berlin Sans FB" pitchFamily="34" charset="0"/>
              </a:rPr>
              <a:t>presamica</a:t>
            </a:r>
            <a:r>
              <a:rPr lang="it-IT" sz="1800" dirty="0" smtClean="0">
                <a:latin typeface="Berlin Sans FB" pitchFamily="34" charset="0"/>
              </a:rPr>
              <a:t>, utilizzando latte mediamente dolce e delicato. La struttura è mediamente elastica, con eventuale </a:t>
            </a:r>
            <a:r>
              <a:rPr lang="it-IT" sz="1800" dirty="0" err="1" smtClean="0">
                <a:latin typeface="Berlin Sans FB" pitchFamily="34" charset="0"/>
              </a:rPr>
              <a:t>occhiatura</a:t>
            </a:r>
            <a:r>
              <a:rPr lang="it-IT" sz="1800" dirty="0" smtClean="0">
                <a:latin typeface="Berlin Sans FB" pitchFamily="34" charset="0"/>
              </a:rPr>
              <a:t> fine, mediamente umida e solubile. La crosta è naturale. In cucina è un delicato formaggio da tavola e può essere usata per preparare primi e secondi piatti; sfiziosa se accompagnata a una polenta gialla. Già  inserita nell’elenco nazionale dei prodotti agroalimentari tradizionali. </a:t>
            </a:r>
          </a:p>
        </p:txBody>
      </p:sp>
      <p:pic>
        <p:nvPicPr>
          <p:cNvPr id="6" name="Immagine 5" descr="images.jpg"/>
          <p:cNvPicPr>
            <a:picLocks noChangeAspect="1"/>
          </p:cNvPicPr>
          <p:nvPr/>
        </p:nvPicPr>
        <p:blipFill>
          <a:blip r:embed="rId2" cstate="print"/>
          <a:stretch>
            <a:fillRect/>
          </a:stretch>
        </p:blipFill>
        <p:spPr>
          <a:xfrm>
            <a:off x="3131840" y="3933056"/>
            <a:ext cx="2736304" cy="2702100"/>
          </a:xfrm>
          <a:prstGeom prst="rect">
            <a:avLst/>
          </a:prstGeom>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gradFill>
          <a:gsLst>
            <a:gs pos="100000">
              <a:srgbClr val="DDEBCF"/>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3" name="Segnaposto contenuto 2"/>
          <p:cNvSpPr>
            <a:spLocks noGrp="1"/>
          </p:cNvSpPr>
          <p:nvPr>
            <p:ph sz="quarter" idx="1"/>
          </p:nvPr>
        </p:nvSpPr>
        <p:spPr>
          <a:xfrm>
            <a:off x="0" y="476672"/>
            <a:ext cx="8820472" cy="3960440"/>
          </a:xfrm>
        </p:spPr>
        <p:txBody>
          <a:bodyPr>
            <a:normAutofit/>
          </a:bodyPr>
          <a:lstStyle/>
          <a:p>
            <a:pPr>
              <a:buNone/>
            </a:pPr>
            <a:r>
              <a:rPr lang="it-IT" sz="1900" dirty="0" smtClean="0">
                <a:latin typeface="Berlin Sans FB" pitchFamily="34" charset="0"/>
              </a:rPr>
              <a:t>	</a:t>
            </a:r>
            <a:r>
              <a:rPr lang="it-IT" sz="1900" u="sng" dirty="0" smtClean="0">
                <a:latin typeface="Berlin Sans FB" pitchFamily="34" charset="0"/>
              </a:rPr>
              <a:t>Misto Valli Varesine:</a:t>
            </a:r>
            <a:r>
              <a:rPr lang="it-IT" sz="1900" dirty="0" smtClean="0">
                <a:latin typeface="Berlin Sans FB" pitchFamily="34" charset="0"/>
              </a:rPr>
              <a:t> Questo formaggio è ottenuto da una miscela di latte caprese (circa il 30%) e vaccino, crudo o </a:t>
            </a:r>
            <a:r>
              <a:rPr lang="it-IT" sz="1900" dirty="0" err="1" smtClean="0">
                <a:latin typeface="Berlin Sans FB" pitchFamily="34" charset="0"/>
              </a:rPr>
              <a:t>termizzato</a:t>
            </a:r>
            <a:r>
              <a:rPr lang="it-IT" sz="1900" dirty="0" smtClean="0">
                <a:latin typeface="Berlin Sans FB" pitchFamily="34" charset="0"/>
              </a:rPr>
              <a:t>. Il disciplinare di produzione è in fase di sperimentazione. Il Misto Valli Varesine è un formaggio semiduro ,  a pasta semicotta, ottenuto per coagulazione </a:t>
            </a:r>
            <a:r>
              <a:rPr lang="it-IT" sz="1900" dirty="0" err="1" smtClean="0">
                <a:latin typeface="Berlin Sans FB" pitchFamily="34" charset="0"/>
              </a:rPr>
              <a:t>presamica</a:t>
            </a:r>
            <a:r>
              <a:rPr lang="it-IT" sz="1900" dirty="0" smtClean="0">
                <a:latin typeface="Berlin Sans FB" pitchFamily="34" charset="0"/>
              </a:rPr>
              <a:t>.  Le forme hanno diametro di circa 25 cm e scalzo di 7/9 cm. La stagionatura avviene in celle o in cantine naturali per un minimo di 60 giorni. Il profumo è marcato e si intensifica con la stagionatura. Il sapore è dolce e la pasta è elastica e mediamente dura, di colore paglierino. Il Misto Valli Varesine è eccellente da consumare a tavola accompagnato a conserve e contorni rustici. Ottimo l’accostamento con il delicato Miele Varesino di Acacia. Il Misto Valli Varesine è stato oggetto di ricerca da parte della Comunità  Montana Valli del </a:t>
            </a:r>
            <a:r>
              <a:rPr lang="it-IT" sz="1900" dirty="0" err="1" smtClean="0">
                <a:latin typeface="Berlin Sans FB" pitchFamily="34" charset="0"/>
              </a:rPr>
              <a:t>Luinese</a:t>
            </a:r>
            <a:r>
              <a:rPr lang="it-IT" sz="1900" dirty="0" smtClean="0">
                <a:latin typeface="Berlin Sans FB" pitchFamily="34" charset="0"/>
              </a:rPr>
              <a:t>. </a:t>
            </a:r>
            <a:endParaRPr lang="it-IT" sz="1900" u="sng" dirty="0" smtClean="0">
              <a:latin typeface="Berlin Sans FB" pitchFamily="34" charset="0"/>
            </a:endParaRPr>
          </a:p>
          <a:p>
            <a:endParaRPr lang="it-IT" dirty="0"/>
          </a:p>
        </p:txBody>
      </p:sp>
      <p:pic>
        <p:nvPicPr>
          <p:cNvPr id="5" name="Immagine 4" descr="imagesCAAZFFOS.jpg"/>
          <p:cNvPicPr>
            <a:picLocks noChangeAspect="1"/>
          </p:cNvPicPr>
          <p:nvPr/>
        </p:nvPicPr>
        <p:blipFill>
          <a:blip r:embed="rId2" cstate="print"/>
          <a:stretch>
            <a:fillRect/>
          </a:stretch>
        </p:blipFill>
        <p:spPr>
          <a:xfrm>
            <a:off x="4572000" y="3643314"/>
            <a:ext cx="3888432" cy="291257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395536" y="692696"/>
            <a:ext cx="8229600" cy="4525963"/>
          </a:xfrm>
        </p:spPr>
        <p:txBody>
          <a:bodyPr>
            <a:normAutofit/>
          </a:bodyPr>
          <a:lstStyle/>
          <a:p>
            <a:pPr marL="0" indent="0" algn="just">
              <a:buNone/>
            </a:pPr>
            <a:r>
              <a:rPr lang="it-IT" sz="3600" dirty="0" smtClean="0">
                <a:solidFill>
                  <a:srgbClr val="7030A0"/>
                </a:solidFill>
                <a:latin typeface="Berlin Sans FB" pitchFamily="34" charset="0"/>
              </a:rPr>
              <a:t>Un percorso particolarmente bello è quello che conduce a </a:t>
            </a:r>
            <a:r>
              <a:rPr lang="it-IT" sz="3600" i="1" dirty="0" err="1" smtClean="0">
                <a:solidFill>
                  <a:srgbClr val="7030A0"/>
                </a:solidFill>
                <a:latin typeface="Berlin Sans FB" pitchFamily="34" charset="0"/>
              </a:rPr>
              <a:t>Indemini</a:t>
            </a:r>
            <a:r>
              <a:rPr lang="it-IT" sz="3600" dirty="0" smtClean="0">
                <a:solidFill>
                  <a:srgbClr val="7030A0"/>
                </a:solidFill>
                <a:latin typeface="Berlin Sans FB" pitchFamily="34" charset="0"/>
              </a:rPr>
              <a:t>, partendo da </a:t>
            </a:r>
            <a:r>
              <a:rPr lang="it-IT" sz="3600" i="1" dirty="0" smtClean="0">
                <a:solidFill>
                  <a:srgbClr val="7030A0"/>
                </a:solidFill>
                <a:latin typeface="Berlin Sans FB" pitchFamily="34" charset="0"/>
              </a:rPr>
              <a:t>Monteviasco</a:t>
            </a:r>
            <a:r>
              <a:rPr lang="it-IT" sz="3600" dirty="0" smtClean="0">
                <a:solidFill>
                  <a:srgbClr val="7030A0"/>
                </a:solidFill>
                <a:latin typeface="Berlin Sans FB" pitchFamily="34" charset="0"/>
              </a:rPr>
              <a:t> e arrivando all’</a:t>
            </a:r>
            <a:r>
              <a:rPr lang="it-IT" sz="3600" i="1" dirty="0" smtClean="0">
                <a:solidFill>
                  <a:srgbClr val="7030A0"/>
                </a:solidFill>
                <a:latin typeface="Berlin Sans FB" pitchFamily="34" charset="0"/>
              </a:rPr>
              <a:t>Alpe </a:t>
            </a:r>
            <a:r>
              <a:rPr lang="it-IT" sz="3600" i="1" dirty="0" err="1" smtClean="0">
                <a:solidFill>
                  <a:srgbClr val="7030A0"/>
                </a:solidFill>
                <a:latin typeface="Berlin Sans FB" pitchFamily="34" charset="0"/>
              </a:rPr>
              <a:t>Rossina</a:t>
            </a:r>
            <a:r>
              <a:rPr lang="it-IT" sz="3600" dirty="0" smtClean="0">
                <a:solidFill>
                  <a:srgbClr val="7030A0"/>
                </a:solidFill>
                <a:latin typeface="Berlin Sans FB" pitchFamily="34" charset="0"/>
              </a:rPr>
              <a:t>, giunge infine a </a:t>
            </a:r>
            <a:r>
              <a:rPr lang="it-IT" sz="3600" i="1" dirty="0" err="1" smtClean="0">
                <a:solidFill>
                  <a:srgbClr val="7030A0"/>
                </a:solidFill>
                <a:latin typeface="Berlin Sans FB" pitchFamily="34" charset="0"/>
              </a:rPr>
              <a:t>Indemini</a:t>
            </a:r>
            <a:r>
              <a:rPr lang="it-IT" sz="3600" dirty="0" smtClean="0">
                <a:solidFill>
                  <a:srgbClr val="7030A0"/>
                </a:solidFill>
                <a:latin typeface="Berlin Sans FB" pitchFamily="34" charset="0"/>
              </a:rPr>
              <a:t>  in Svizzera.</a:t>
            </a:r>
          </a:p>
          <a:p>
            <a:pPr marL="0" indent="0" algn="just">
              <a:buNone/>
            </a:pPr>
            <a:r>
              <a:rPr lang="it-IT" sz="3600" dirty="0" smtClean="0">
                <a:solidFill>
                  <a:srgbClr val="7030A0"/>
                </a:solidFill>
                <a:latin typeface="Berlin Sans FB" pitchFamily="34" charset="0"/>
              </a:rPr>
              <a:t>Il tempo di percorrenza è di ore 2.30 (di facile percorribilità).</a:t>
            </a:r>
            <a:endParaRPr lang="it-IT" sz="3600" dirty="0">
              <a:solidFill>
                <a:srgbClr val="7030A0"/>
              </a:solidFill>
              <a:latin typeface="Berlin Sans FB" pitchFamily="34" charset="0"/>
            </a:endParaRPr>
          </a:p>
        </p:txBody>
      </p:sp>
      <p:pic>
        <p:nvPicPr>
          <p:cNvPr id="4" name="Immagine 3" descr="25032012195.jpg"/>
          <p:cNvPicPr>
            <a:picLocks noChangeAspect="1"/>
          </p:cNvPicPr>
          <p:nvPr/>
        </p:nvPicPr>
        <p:blipFill>
          <a:blip r:embed="rId2" cstate="print"/>
          <a:stretch>
            <a:fillRect/>
          </a:stretch>
        </p:blipFill>
        <p:spPr>
          <a:xfrm>
            <a:off x="3851920" y="3573016"/>
            <a:ext cx="4176464" cy="3132349"/>
          </a:xfrm>
          <a:prstGeom prst="ellipse">
            <a:avLst/>
          </a:prstGeom>
          <a:ln>
            <a:noFill/>
          </a:ln>
          <a:effectLst>
            <a:softEdge rad="112500"/>
          </a:effectLst>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1"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4)">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gradFill>
          <a:gsLst>
            <a:gs pos="100000">
              <a:schemeClr val="bg1"/>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539552" y="260648"/>
            <a:ext cx="5194920" cy="652934"/>
          </a:xfrm>
        </p:spPr>
        <p:txBody>
          <a:bodyPr>
            <a:normAutofit fontScale="90000"/>
          </a:bodyPr>
          <a:lstStyle/>
          <a:p>
            <a:r>
              <a:rPr lang="it-IT" dirty="0" smtClean="0">
                <a:solidFill>
                  <a:srgbClr val="0070C0"/>
                </a:solidFill>
                <a:latin typeface="Berlin Sans FB" pitchFamily="34" charset="0"/>
              </a:rPr>
              <a:t>Altri prodotti </a:t>
            </a:r>
            <a:r>
              <a:rPr lang="it-IT" dirty="0" err="1" smtClean="0">
                <a:solidFill>
                  <a:srgbClr val="0070C0"/>
                </a:solidFill>
                <a:latin typeface="Berlin Sans FB" pitchFamily="34" charset="0"/>
              </a:rPr>
              <a:t>lattiero-caseari</a:t>
            </a:r>
            <a:endParaRPr lang="it-IT" dirty="0">
              <a:solidFill>
                <a:srgbClr val="0070C0"/>
              </a:solidFill>
              <a:latin typeface="Berlin Sans FB" pitchFamily="34" charset="0"/>
            </a:endParaRPr>
          </a:p>
        </p:txBody>
      </p:sp>
      <p:sp>
        <p:nvSpPr>
          <p:cNvPr id="3" name="Segnaposto contenuto 2"/>
          <p:cNvSpPr>
            <a:spLocks noGrp="1"/>
          </p:cNvSpPr>
          <p:nvPr>
            <p:ph sz="quarter" idx="1"/>
          </p:nvPr>
        </p:nvSpPr>
        <p:spPr>
          <a:xfrm>
            <a:off x="251520" y="980728"/>
            <a:ext cx="5616624" cy="5544616"/>
          </a:xfrm>
        </p:spPr>
        <p:txBody>
          <a:bodyPr>
            <a:normAutofit/>
          </a:bodyPr>
          <a:lstStyle/>
          <a:p>
            <a:pPr>
              <a:buNone/>
            </a:pPr>
            <a:r>
              <a:rPr lang="it-IT" sz="1800" dirty="0" smtClean="0">
                <a:latin typeface="Berlin Sans FB" pitchFamily="34" charset="0"/>
              </a:rPr>
              <a:t>	</a:t>
            </a:r>
            <a:r>
              <a:rPr lang="it-IT" sz="1800" u="sng" dirty="0" smtClean="0">
                <a:latin typeface="Berlin Sans FB" pitchFamily="34" charset="0"/>
              </a:rPr>
              <a:t>Tomino dolce:</a:t>
            </a:r>
            <a:r>
              <a:rPr lang="it-IT" sz="1800" dirty="0" smtClean="0">
                <a:latin typeface="Berlin Sans FB" pitchFamily="34" charset="0"/>
              </a:rPr>
              <a:t> È un formaggio fresco di capra a coagulazione </a:t>
            </a:r>
            <a:r>
              <a:rPr lang="it-IT" sz="1800" dirty="0" err="1" smtClean="0">
                <a:latin typeface="Berlin Sans FB" pitchFamily="34" charset="0"/>
              </a:rPr>
              <a:t>presamica</a:t>
            </a:r>
            <a:r>
              <a:rPr lang="it-IT" sz="1800" dirty="0" smtClean="0">
                <a:latin typeface="Berlin Sans FB" pitchFamily="34" charset="0"/>
              </a:rPr>
              <a:t>. La forma è cilindrica e il suo colore è bianco. La superficie è priva di crosta, la pasta è compatta, soda, di struttura omogenea ed elastica. Il sapore è dolce. </a:t>
            </a:r>
          </a:p>
          <a:p>
            <a:pPr>
              <a:buNone/>
            </a:pPr>
            <a:r>
              <a:rPr lang="it-IT" sz="1800" dirty="0" smtClean="0">
                <a:latin typeface="Berlin Sans FB" pitchFamily="34" charset="0"/>
              </a:rPr>
              <a:t>	</a:t>
            </a:r>
            <a:r>
              <a:rPr lang="it-IT" sz="1800" u="sng" dirty="0" smtClean="0">
                <a:latin typeface="Berlin Sans FB" pitchFamily="34" charset="0"/>
              </a:rPr>
              <a:t>Caprino: </a:t>
            </a:r>
            <a:r>
              <a:rPr lang="it-IT" sz="1800" dirty="0" smtClean="0">
                <a:latin typeface="Berlin Sans FB" pitchFamily="34" charset="0"/>
              </a:rPr>
              <a:t>Prodotto per tradizione nelle nostre valli, il caprino è un formaggio fresco, ottenuto mediante coagulazione lattica, naturale, derivante dall’acidificazione svolta dai batteri lattici. La forma cilindrica, allungata e priva di crosta. Il colore è bianco e la sua struttura è morbida, adesiva e spalmabile. Il suo caratteristico sapore è acidulo. </a:t>
            </a:r>
          </a:p>
          <a:p>
            <a:pPr>
              <a:buNone/>
            </a:pPr>
            <a:r>
              <a:rPr lang="it-IT" sz="1800" dirty="0" smtClean="0">
                <a:latin typeface="Berlin Sans FB" pitchFamily="34" charset="0"/>
              </a:rPr>
              <a:t>	</a:t>
            </a:r>
            <a:r>
              <a:rPr lang="it-IT" sz="1800" u="sng" dirty="0" smtClean="0">
                <a:latin typeface="Berlin Sans FB" pitchFamily="34" charset="0"/>
              </a:rPr>
              <a:t>Ricotta di capra:</a:t>
            </a:r>
            <a:r>
              <a:rPr lang="it-IT" sz="1800" dirty="0" smtClean="0">
                <a:latin typeface="Berlin Sans FB" pitchFamily="34" charset="0"/>
              </a:rPr>
              <a:t> La ricotta non è un formaggio. Si ottiene per riscaldamento e acidificazione del siero residuo della lavorazione dei formaggi, molto ricco di albumine e globuline e povero di grassi. Si presenta di colore bianco perlaceo di struttura finissima, soffice e cremosa. Il sapore è molto delicato, di latte e caratterizzato da una pregevole nota acida.  </a:t>
            </a:r>
            <a:endParaRPr lang="it-IT" sz="1800" u="sng" dirty="0" smtClean="0">
              <a:latin typeface="Berlin Sans FB" pitchFamily="34" charset="0"/>
            </a:endParaRPr>
          </a:p>
        </p:txBody>
      </p:sp>
      <p:pic>
        <p:nvPicPr>
          <p:cNvPr id="4" name="Immagine 3" descr="tomino-e-radicchio-con-il-bimby1.jpg"/>
          <p:cNvPicPr>
            <a:picLocks noChangeAspect="1"/>
          </p:cNvPicPr>
          <p:nvPr/>
        </p:nvPicPr>
        <p:blipFill>
          <a:blip r:embed="rId2" cstate="print"/>
          <a:stretch>
            <a:fillRect/>
          </a:stretch>
        </p:blipFill>
        <p:spPr>
          <a:xfrm>
            <a:off x="5868144" y="692696"/>
            <a:ext cx="2880320" cy="2304256"/>
          </a:xfrm>
          <a:prstGeom prst="rect">
            <a:avLst/>
          </a:prstGeom>
        </p:spPr>
      </p:pic>
      <p:pic>
        <p:nvPicPr>
          <p:cNvPr id="6" name="Immagine 5" descr="imagesCAAFAGTF.jpg"/>
          <p:cNvPicPr>
            <a:picLocks noChangeAspect="1"/>
          </p:cNvPicPr>
          <p:nvPr/>
        </p:nvPicPr>
        <p:blipFill>
          <a:blip r:embed="rId3" cstate="print"/>
          <a:stretch>
            <a:fillRect/>
          </a:stretch>
        </p:blipFill>
        <p:spPr>
          <a:xfrm>
            <a:off x="6000760" y="3357562"/>
            <a:ext cx="2691763" cy="201622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dissolve">
                                      <p:cBhvr>
                                        <p:cTn id="16" dur="500"/>
                                        <p:tgtEl>
                                          <p:spTgt spid="3">
                                            <p:txEl>
                                              <p:pRg st="1" end="1"/>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dissolve">
                                      <p:cBhvr>
                                        <p:cTn id="19" dur="500"/>
                                        <p:tgtEl>
                                          <p:spTgt spid="3">
                                            <p:txEl>
                                              <p:pRg st="2" end="2"/>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gradFill>
          <a:gsLst>
            <a:gs pos="100000">
              <a:schemeClr val="accent6">
                <a:lumMod val="60000"/>
                <a:lumOff val="40000"/>
              </a:schemeClr>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23528" y="188640"/>
            <a:ext cx="3610744" cy="652934"/>
          </a:xfrm>
        </p:spPr>
        <p:txBody>
          <a:bodyPr/>
          <a:lstStyle/>
          <a:p>
            <a:r>
              <a:rPr lang="it-IT" dirty="0" smtClean="0">
                <a:latin typeface="Berlin Sans FB" pitchFamily="34" charset="0"/>
              </a:rPr>
              <a:t>Derivati della carne</a:t>
            </a:r>
            <a:endParaRPr lang="it-IT" dirty="0">
              <a:latin typeface="Berlin Sans FB" pitchFamily="34" charset="0"/>
            </a:endParaRPr>
          </a:p>
        </p:txBody>
      </p:sp>
      <p:sp>
        <p:nvSpPr>
          <p:cNvPr id="3" name="Segnaposto contenuto 2"/>
          <p:cNvSpPr>
            <a:spLocks noGrp="1"/>
          </p:cNvSpPr>
          <p:nvPr>
            <p:ph sz="quarter" idx="1"/>
          </p:nvPr>
        </p:nvSpPr>
        <p:spPr>
          <a:xfrm>
            <a:off x="285720" y="928670"/>
            <a:ext cx="5400600" cy="5489451"/>
          </a:xfrm>
        </p:spPr>
        <p:txBody>
          <a:bodyPr>
            <a:normAutofit lnSpcReduction="10000"/>
          </a:bodyPr>
          <a:lstStyle/>
          <a:p>
            <a:pPr>
              <a:buNone/>
            </a:pPr>
            <a:r>
              <a:rPr lang="it-IT" sz="1800" dirty="0" smtClean="0">
                <a:latin typeface="Berlin Sans FB" pitchFamily="34" charset="0"/>
              </a:rPr>
              <a:t>	</a:t>
            </a:r>
            <a:r>
              <a:rPr lang="it-IT" sz="1800" u="sng" dirty="0" smtClean="0">
                <a:latin typeface="Berlin Sans FB" pitchFamily="34" charset="0"/>
              </a:rPr>
              <a:t>Violino di capra:</a:t>
            </a:r>
            <a:r>
              <a:rPr lang="it-IT" sz="1800" dirty="0" smtClean="0">
                <a:latin typeface="Berlin Sans FB" pitchFamily="34" charset="0"/>
              </a:rPr>
              <a:t> Questo raro salume deve il suo nome alla forma simile a quello di uno Stradivari. Si tratta di un piccolo prosciutto ottenuto dalla coscia o dalla spalla della capra. La carne è soda e compatta, di colore scuro, tendente al bordeaux. Sprigiona profumi di muschio, di sottobosco, note aromatiche dovute alle spezie utilizzate nella salamoia (chiodi di garofano …). La stagionatura avviene in locali umidi a una temperatura massima di 12°C, favorisce il rassodamento della carne e allo stesso tempo la rende morbida. </a:t>
            </a:r>
          </a:p>
          <a:p>
            <a:pPr>
              <a:buNone/>
            </a:pPr>
            <a:r>
              <a:rPr lang="it-IT" sz="1800" dirty="0" smtClean="0">
                <a:latin typeface="Berlin Sans FB" pitchFamily="34" charset="0"/>
              </a:rPr>
              <a:t>	</a:t>
            </a:r>
            <a:r>
              <a:rPr lang="it-IT" sz="1800" u="sng" dirty="0" err="1" smtClean="0">
                <a:latin typeface="Berlin Sans FB" pitchFamily="34" charset="0"/>
              </a:rPr>
              <a:t>Cacciatorino</a:t>
            </a:r>
            <a:r>
              <a:rPr lang="it-IT" sz="1800" u="sng" dirty="0" smtClean="0">
                <a:latin typeface="Berlin Sans FB" pitchFamily="34" charset="0"/>
              </a:rPr>
              <a:t> di capra:</a:t>
            </a:r>
            <a:r>
              <a:rPr lang="it-IT" sz="1800" dirty="0" smtClean="0">
                <a:latin typeface="Berlin Sans FB" pitchFamily="34" charset="0"/>
              </a:rPr>
              <a:t> È un caratteristico “salamino” di forma cilindrica, sottile e leggermente ritorta. Viene ottenuto dalla coscia o dalla spalla della capra, ben sgrassate e macinate. La massa viene condita con sale, pepe, aglio , noce moscata, altre spezie e vino. </a:t>
            </a:r>
          </a:p>
          <a:p>
            <a:pPr>
              <a:buNone/>
            </a:pPr>
            <a:r>
              <a:rPr lang="it-IT" sz="1800" dirty="0" smtClean="0">
                <a:latin typeface="Berlin Sans FB" pitchFamily="34" charset="0"/>
              </a:rPr>
              <a:t>	</a:t>
            </a:r>
            <a:r>
              <a:rPr lang="it-IT" sz="1800" u="sng" dirty="0" smtClean="0">
                <a:latin typeface="Berlin Sans FB" pitchFamily="34" charset="0"/>
              </a:rPr>
              <a:t>Capretto pesante:</a:t>
            </a:r>
            <a:r>
              <a:rPr lang="it-IT" sz="1800" dirty="0" smtClean="0">
                <a:latin typeface="Berlin Sans FB" pitchFamily="34" charset="0"/>
              </a:rPr>
              <a:t> Tipico del periodo pasquale. Parametro di qualità è l’alimentazione con latte materno. Con la capra giovane si preparano anche arrosti e brasati.  </a:t>
            </a:r>
            <a:endParaRPr lang="it-IT" sz="1800" u="sng" dirty="0">
              <a:latin typeface="Berlin Sans FB" pitchFamily="34" charset="0"/>
            </a:endParaRPr>
          </a:p>
        </p:txBody>
      </p:sp>
      <p:pic>
        <p:nvPicPr>
          <p:cNvPr id="4" name="Immagine 3"/>
          <p:cNvPicPr/>
          <p:nvPr/>
        </p:nvPicPr>
        <p:blipFill>
          <a:blip r:embed="rId2" cstate="print"/>
          <a:srcRect/>
          <a:stretch>
            <a:fillRect/>
          </a:stretch>
        </p:blipFill>
        <p:spPr bwMode="auto">
          <a:xfrm>
            <a:off x="5868144" y="692696"/>
            <a:ext cx="2619375" cy="17430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Immagine 4" descr="cacciatorino3_01.jpg"/>
          <p:cNvPicPr>
            <a:picLocks noChangeAspect="1"/>
          </p:cNvPicPr>
          <p:nvPr/>
        </p:nvPicPr>
        <p:blipFill>
          <a:blip r:embed="rId3" cstate="print"/>
          <a:stretch>
            <a:fillRect/>
          </a:stretch>
        </p:blipFill>
        <p:spPr>
          <a:xfrm rot="808926">
            <a:off x="6218276" y="2862797"/>
            <a:ext cx="2103120" cy="13990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Immagine 5" descr="capretto-latte.jpg"/>
          <p:cNvPicPr>
            <a:picLocks noChangeAspect="1"/>
          </p:cNvPicPr>
          <p:nvPr/>
        </p:nvPicPr>
        <p:blipFill>
          <a:blip r:embed="rId4" cstate="print"/>
          <a:stretch>
            <a:fillRect/>
          </a:stretch>
        </p:blipFill>
        <p:spPr>
          <a:xfrm>
            <a:off x="5940152" y="4365104"/>
            <a:ext cx="2076822" cy="2076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dissolve">
                                      <p:cBhvr>
                                        <p:cTn id="16" dur="500"/>
                                        <p:tgtEl>
                                          <p:spTgt spid="3">
                                            <p:txEl>
                                              <p:pRg st="1" end="1"/>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500"/>
                                        <p:tgtEl>
                                          <p:spTgt spid="3">
                                            <p:txEl>
                                              <p:pRg st="2" end="2"/>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gradFill>
          <a:gsLst>
            <a:gs pos="100000">
              <a:schemeClr val="bg2">
                <a:lumMod val="75000"/>
              </a:schemeClr>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339752" y="404664"/>
            <a:ext cx="2592288" cy="566936"/>
          </a:xfrm>
        </p:spPr>
        <p:txBody>
          <a:bodyPr/>
          <a:lstStyle/>
          <a:p>
            <a:r>
              <a:rPr lang="it-IT" dirty="0" smtClean="0">
                <a:solidFill>
                  <a:schemeClr val="bg2">
                    <a:lumMod val="90000"/>
                  </a:schemeClr>
                </a:solidFill>
                <a:latin typeface="Berlin Sans FB" pitchFamily="34" charset="0"/>
              </a:rPr>
              <a:t>Miele Varesino</a:t>
            </a:r>
            <a:endParaRPr lang="it-IT" dirty="0">
              <a:solidFill>
                <a:schemeClr val="bg2">
                  <a:lumMod val="90000"/>
                </a:schemeClr>
              </a:solidFill>
              <a:latin typeface="Berlin Sans FB" pitchFamily="34" charset="0"/>
            </a:endParaRPr>
          </a:p>
        </p:txBody>
      </p:sp>
      <p:sp>
        <p:nvSpPr>
          <p:cNvPr id="3" name="Segnaposto contenuto 2"/>
          <p:cNvSpPr>
            <a:spLocks noGrp="1"/>
          </p:cNvSpPr>
          <p:nvPr>
            <p:ph sz="quarter" idx="1"/>
          </p:nvPr>
        </p:nvSpPr>
        <p:spPr>
          <a:xfrm>
            <a:off x="467544" y="1052736"/>
            <a:ext cx="6048672" cy="4752528"/>
          </a:xfrm>
        </p:spPr>
        <p:txBody>
          <a:bodyPr>
            <a:normAutofit fontScale="70000" lnSpcReduction="20000"/>
          </a:bodyPr>
          <a:lstStyle/>
          <a:p>
            <a:pPr>
              <a:buNone/>
            </a:pPr>
            <a:r>
              <a:rPr lang="it-IT" dirty="0" smtClean="0">
                <a:latin typeface="Berlin Sans FB" pitchFamily="34" charset="0"/>
              </a:rPr>
              <a:t>	Il </a:t>
            </a:r>
            <a:r>
              <a:rPr lang="it-IT" dirty="0">
                <a:latin typeface="Berlin Sans FB" pitchFamily="34" charset="0"/>
              </a:rPr>
              <a:t>miele è un alimento naturale e di elevato valore biologico. È costituito da acqua, Sali minerali, acidi organici, vitamine, enzimi e zuccheri semplici (al 90 % glucosio e fruttosio) che non richiedono un’elaborazione da parte del nostro organismo e rendono questo prodotto molto digeribile. Il Miele Varesino, contraddistinto dal sigillo “Miele Italiano” – “Consorzio Qualità Miele Varesino”, ha caratteristiche chimico-fisiche (come la bassa percentuale di umidità e la cristallizzazione fine e uniforme) e organolettiche che lo rendono di qualità eccellente. </a:t>
            </a:r>
          </a:p>
          <a:p>
            <a:pPr>
              <a:buNone/>
            </a:pPr>
            <a:r>
              <a:rPr lang="it-IT" dirty="0" smtClean="0">
                <a:latin typeface="Berlin Sans FB" pitchFamily="34" charset="0"/>
              </a:rPr>
              <a:t>	Il </a:t>
            </a:r>
            <a:r>
              <a:rPr lang="it-IT" dirty="0">
                <a:latin typeface="Berlin Sans FB" pitchFamily="34" charset="0"/>
              </a:rPr>
              <a:t>Miele di Acacia (da </a:t>
            </a:r>
            <a:r>
              <a:rPr lang="it-IT" i="1" dirty="0">
                <a:latin typeface="Berlin Sans FB" pitchFamily="34" charset="0"/>
              </a:rPr>
              <a:t>Robinia pseudoacacia) </a:t>
            </a:r>
            <a:r>
              <a:rPr lang="it-IT" dirty="0">
                <a:latin typeface="Berlin Sans FB" pitchFamily="34" charset="0"/>
              </a:rPr>
              <a:t>è di colore bianco paglierino, leggermente ambrato, aroma leggero e delicato, di sapore molto dolce. La cristallizzazione è ritardata.</a:t>
            </a:r>
          </a:p>
          <a:p>
            <a:pPr>
              <a:buNone/>
            </a:pPr>
            <a:r>
              <a:rPr lang="it-IT" dirty="0" smtClean="0">
                <a:latin typeface="Berlin Sans FB" pitchFamily="34" charset="0"/>
              </a:rPr>
              <a:t>	Il </a:t>
            </a:r>
            <a:r>
              <a:rPr lang="it-IT" dirty="0">
                <a:latin typeface="Berlin Sans FB" pitchFamily="34" charset="0"/>
              </a:rPr>
              <a:t>Miele di Castagno (da </a:t>
            </a:r>
            <a:r>
              <a:rPr lang="it-IT" i="1" dirty="0" err="1">
                <a:latin typeface="Berlin Sans FB" pitchFamily="34" charset="0"/>
              </a:rPr>
              <a:t>Castanea</a:t>
            </a:r>
            <a:r>
              <a:rPr lang="it-IT" i="1" dirty="0">
                <a:latin typeface="Berlin Sans FB" pitchFamily="34" charset="0"/>
              </a:rPr>
              <a:t> sativa) </a:t>
            </a:r>
            <a:r>
              <a:rPr lang="it-IT" dirty="0">
                <a:latin typeface="Berlin Sans FB" pitchFamily="34" charset="0"/>
              </a:rPr>
              <a:t>è di colore scuro, tendente al nero. L’aroma è forte e pungente; il sapore è caratterizzato da una gradevole nota di amaro. La cristallizzazione è  ritardata e irregolare.</a:t>
            </a:r>
          </a:p>
          <a:p>
            <a:pPr>
              <a:buNone/>
            </a:pPr>
            <a:r>
              <a:rPr lang="it-IT" dirty="0" smtClean="0">
                <a:latin typeface="Berlin Sans FB" pitchFamily="34" charset="0"/>
              </a:rPr>
              <a:t>	Il </a:t>
            </a:r>
            <a:r>
              <a:rPr lang="it-IT" dirty="0">
                <a:latin typeface="Berlin Sans FB" pitchFamily="34" charset="0"/>
              </a:rPr>
              <a:t>Miele Millefiori è ricavato dal polline dei fiori e dalla melata che deriva  dalla linfa di diverse piante. Il colore è rossiccio, l’aroma forte, il sapore gradevole e variabile a seconda della zona di produzione. La cristallizzazione è normale</a:t>
            </a:r>
            <a:r>
              <a:rPr lang="it-IT" dirty="0" smtClean="0">
                <a:latin typeface="Berlin Sans FB" pitchFamily="34" charset="0"/>
              </a:rPr>
              <a:t>.</a:t>
            </a:r>
            <a:endParaRPr lang="it-IT" dirty="0">
              <a:latin typeface="Berlin Sans FB" pitchFamily="34" charset="0"/>
            </a:endParaRPr>
          </a:p>
        </p:txBody>
      </p:sp>
      <p:pic>
        <p:nvPicPr>
          <p:cNvPr id="5" name="Immagine 4" descr="http://www.sceltedivino.it/public/images/stories/miele%20di%20varese.gif"/>
          <p:cNvPicPr/>
          <p:nvPr/>
        </p:nvPicPr>
        <p:blipFill>
          <a:blip r:embed="rId2" cstate="print"/>
          <a:srcRect/>
          <a:stretch>
            <a:fillRect/>
          </a:stretch>
        </p:blipFill>
        <p:spPr bwMode="auto">
          <a:xfrm>
            <a:off x="7020272" y="404664"/>
            <a:ext cx="1533525" cy="1533525"/>
          </a:xfrm>
          <a:prstGeom prst="rect">
            <a:avLst/>
          </a:prstGeom>
          <a:ln>
            <a:noFill/>
          </a:ln>
          <a:effectLst>
            <a:outerShdw blurRad="292100" dist="139700" dir="2700000" algn="tl" rotWithShape="0">
              <a:srgbClr val="333333">
                <a:alpha val="65000"/>
              </a:srgbClr>
            </a:outerShdw>
          </a:effectLst>
        </p:spPr>
      </p:pic>
      <p:pic>
        <p:nvPicPr>
          <p:cNvPr id="6" name="Immagine 5" descr="Brochure">
            <a:hlinkClick r:id="rId3"/>
          </p:cNvPr>
          <p:cNvPicPr/>
          <p:nvPr/>
        </p:nvPicPr>
        <p:blipFill>
          <a:blip r:embed="rId4" cstate="print"/>
          <a:srcRect/>
          <a:stretch>
            <a:fillRect/>
          </a:stretch>
        </p:blipFill>
        <p:spPr bwMode="auto">
          <a:xfrm>
            <a:off x="6660232" y="2924944"/>
            <a:ext cx="1944216" cy="237514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par>
                                <p:cTn id="33" presetID="9"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dissolv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60000"/>
                <a:lumOff val="40000"/>
              </a:schemeClr>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11560" y="332656"/>
            <a:ext cx="5842992" cy="652934"/>
          </a:xfrm>
        </p:spPr>
        <p:txBody>
          <a:bodyPr/>
          <a:lstStyle/>
          <a:p>
            <a:r>
              <a:rPr lang="it-IT" dirty="0" smtClean="0">
                <a:solidFill>
                  <a:srgbClr val="00B050"/>
                </a:solidFill>
                <a:latin typeface="Berlin Sans FB" pitchFamily="34" charset="0"/>
              </a:rPr>
              <a:t>Castagno</a:t>
            </a:r>
            <a:r>
              <a:rPr lang="it-IT" dirty="0" smtClean="0">
                <a:solidFill>
                  <a:srgbClr val="00B050"/>
                </a:solidFill>
              </a:rPr>
              <a:t>: l’albero del pane..</a:t>
            </a:r>
            <a:endParaRPr lang="it-IT" dirty="0">
              <a:solidFill>
                <a:srgbClr val="00B050"/>
              </a:solidFill>
            </a:endParaRPr>
          </a:p>
        </p:txBody>
      </p:sp>
      <p:sp>
        <p:nvSpPr>
          <p:cNvPr id="3" name="Segnaposto contenuto 2"/>
          <p:cNvSpPr>
            <a:spLocks noGrp="1"/>
          </p:cNvSpPr>
          <p:nvPr>
            <p:ph sz="quarter" idx="1"/>
          </p:nvPr>
        </p:nvSpPr>
        <p:spPr>
          <a:xfrm>
            <a:off x="457200" y="1600200"/>
            <a:ext cx="4186808" cy="3196952"/>
          </a:xfrm>
        </p:spPr>
        <p:txBody>
          <a:bodyPr>
            <a:normAutofit/>
          </a:bodyPr>
          <a:lstStyle/>
          <a:p>
            <a:pPr>
              <a:buNone/>
            </a:pPr>
            <a:r>
              <a:rPr lang="it-IT" sz="1800" dirty="0" smtClean="0">
                <a:latin typeface="Berlin Sans FB" pitchFamily="34" charset="0"/>
              </a:rPr>
              <a:t>	Il Castagno (</a:t>
            </a:r>
            <a:r>
              <a:rPr lang="it-IT" sz="1800" dirty="0" err="1" smtClean="0">
                <a:latin typeface="Berlin Sans FB" pitchFamily="34" charset="0"/>
              </a:rPr>
              <a:t>Castanea</a:t>
            </a:r>
            <a:r>
              <a:rPr lang="it-IT" sz="1800" dirty="0" smtClean="0">
                <a:latin typeface="Berlin Sans FB" pitchFamily="34" charset="0"/>
              </a:rPr>
              <a:t> sativa) ha avuto un ruolo fondamentale nell' alimentazione e nel sostentamento delle popolazioni montane, sia sulle Alpi che sugli Appennini. I montanari si cibavano di castagne, alimento base della loro dieta, preparandole in diversi modi e ricavandoci la farina. Da qui il soprannome di </a:t>
            </a:r>
            <a:r>
              <a:rPr lang="it-IT" sz="1800" i="1" dirty="0" smtClean="0">
                <a:latin typeface="Berlin Sans FB" pitchFamily="34" charset="0"/>
              </a:rPr>
              <a:t>"Albero del pane"</a:t>
            </a:r>
            <a:r>
              <a:rPr lang="it-IT" sz="1800" dirty="0" smtClean="0">
                <a:latin typeface="Berlin Sans FB" pitchFamily="34" charset="0"/>
              </a:rPr>
              <a:t>. Per rendere meglio l'idea...</a:t>
            </a:r>
          </a:p>
          <a:p>
            <a:endParaRPr lang="it-IT" dirty="0"/>
          </a:p>
        </p:txBody>
      </p:sp>
      <p:pic>
        <p:nvPicPr>
          <p:cNvPr id="4" name="Immagine 3" descr="farina-castagna.jpg"/>
          <p:cNvPicPr>
            <a:picLocks noChangeAspect="1"/>
          </p:cNvPicPr>
          <p:nvPr/>
        </p:nvPicPr>
        <p:blipFill>
          <a:blip r:embed="rId2" cstate="print"/>
          <a:stretch>
            <a:fillRect/>
          </a:stretch>
        </p:blipFill>
        <p:spPr>
          <a:xfrm>
            <a:off x="683568" y="4653136"/>
            <a:ext cx="2669281" cy="20019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Immagine 4" descr="castagno01.jpg"/>
          <p:cNvPicPr>
            <a:picLocks noChangeAspect="1"/>
          </p:cNvPicPr>
          <p:nvPr/>
        </p:nvPicPr>
        <p:blipFill>
          <a:blip r:embed="rId3" cstate="print"/>
          <a:stretch>
            <a:fillRect/>
          </a:stretch>
        </p:blipFill>
        <p:spPr>
          <a:xfrm>
            <a:off x="4499992" y="4293096"/>
            <a:ext cx="3491880" cy="233083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Immagine 5" descr="castagno.jpg"/>
          <p:cNvPicPr>
            <a:picLocks noChangeAspect="1"/>
          </p:cNvPicPr>
          <p:nvPr/>
        </p:nvPicPr>
        <p:blipFill>
          <a:blip r:embed="rId4" cstate="print"/>
          <a:stretch>
            <a:fillRect/>
          </a:stretch>
        </p:blipFill>
        <p:spPr>
          <a:xfrm>
            <a:off x="5220072" y="980728"/>
            <a:ext cx="2376264" cy="31385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par>
                                <p:cTn id="23" presetID="9"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gradFill>
          <a:gsLst>
            <a:gs pos="100000">
              <a:schemeClr val="bg1"/>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572000" y="620688"/>
            <a:ext cx="3610744" cy="652934"/>
          </a:xfrm>
        </p:spPr>
        <p:txBody>
          <a:bodyPr>
            <a:normAutofit/>
          </a:bodyPr>
          <a:lstStyle/>
          <a:p>
            <a:r>
              <a:rPr lang="it-IT" dirty="0" smtClean="0">
                <a:latin typeface="Berlin Sans FB" pitchFamily="34" charset="0"/>
              </a:rPr>
              <a:t>Pranzo a </a:t>
            </a:r>
            <a:r>
              <a:rPr lang="it-IT" dirty="0" err="1" smtClean="0">
                <a:latin typeface="Berlin Sans FB" pitchFamily="34" charset="0"/>
              </a:rPr>
              <a:t>Curiglia</a:t>
            </a:r>
            <a:endParaRPr lang="it-IT" dirty="0">
              <a:latin typeface="Berlin Sans FB" pitchFamily="34" charset="0"/>
            </a:endParaRPr>
          </a:p>
        </p:txBody>
      </p:sp>
      <p:pic>
        <p:nvPicPr>
          <p:cNvPr id="4" name="Segnaposto contenuto 3" descr="DSCN0938.JPG"/>
          <p:cNvPicPr>
            <a:picLocks noGrp="1" noChangeAspect="1"/>
          </p:cNvPicPr>
          <p:nvPr>
            <p:ph sz="quarter" idx="1"/>
          </p:nvPr>
        </p:nvPicPr>
        <p:blipFill>
          <a:blip r:embed="rId2" cstate="print"/>
          <a:stretch>
            <a:fillRect/>
          </a:stretch>
        </p:blipFill>
        <p:spPr>
          <a:xfrm>
            <a:off x="323528" y="620688"/>
            <a:ext cx="3240360" cy="243027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Immagine 4" descr="DSCN0939.JPG"/>
          <p:cNvPicPr>
            <a:picLocks noChangeAspect="1"/>
          </p:cNvPicPr>
          <p:nvPr/>
        </p:nvPicPr>
        <p:blipFill>
          <a:blip r:embed="rId3" cstate="print"/>
          <a:stretch>
            <a:fillRect/>
          </a:stretch>
        </p:blipFill>
        <p:spPr>
          <a:xfrm>
            <a:off x="323528" y="3284984"/>
            <a:ext cx="3240360" cy="27569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magine 5" descr="P1010300.JPG"/>
          <p:cNvPicPr>
            <a:picLocks noChangeAspect="1"/>
          </p:cNvPicPr>
          <p:nvPr/>
        </p:nvPicPr>
        <p:blipFill>
          <a:blip r:embed="rId4" cstate="print"/>
          <a:stretch>
            <a:fillRect/>
          </a:stretch>
        </p:blipFill>
        <p:spPr>
          <a:xfrm rot="20702033">
            <a:off x="3732923" y="1757854"/>
            <a:ext cx="4820320" cy="361524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619673" y="764704"/>
            <a:ext cx="5760640" cy="5016758"/>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it-IT" sz="80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L’economia e il </a:t>
            </a:r>
          </a:p>
          <a:p>
            <a:pPr algn="ctr"/>
            <a:r>
              <a:rPr lang="it-IT" sz="80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ruolo della donna</a:t>
            </a:r>
            <a:endParaRPr lang="it-IT" sz="80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pic>
        <p:nvPicPr>
          <p:cNvPr id="3" name="Immagine 2" descr="images.jpg"/>
          <p:cNvPicPr>
            <a:picLocks noChangeAspect="1"/>
          </p:cNvPicPr>
          <p:nvPr/>
        </p:nvPicPr>
        <p:blipFill>
          <a:blip r:embed="rId2" cstate="print"/>
          <a:stretch>
            <a:fillRect/>
          </a:stretch>
        </p:blipFill>
        <p:spPr>
          <a:xfrm>
            <a:off x="7020272" y="1916832"/>
            <a:ext cx="1834795" cy="2880320"/>
          </a:xfrm>
          <a:prstGeom prst="rect">
            <a:avLst/>
          </a:prstGeom>
          <a:ln>
            <a:noFill/>
          </a:ln>
          <a:effectLst>
            <a:outerShdw blurRad="190500" algn="tl" rotWithShape="0">
              <a:srgbClr val="000000">
                <a:alpha val="70000"/>
              </a:srgbClr>
            </a:outerShdw>
          </a:effectLst>
        </p:spPr>
      </p:pic>
      <p:pic>
        <p:nvPicPr>
          <p:cNvPr id="5" name="Immagine 4" descr="imagesCACV0601.jpg"/>
          <p:cNvPicPr>
            <a:picLocks noChangeAspect="1"/>
          </p:cNvPicPr>
          <p:nvPr/>
        </p:nvPicPr>
        <p:blipFill>
          <a:blip r:embed="rId3" cstate="print"/>
          <a:stretch>
            <a:fillRect/>
          </a:stretch>
        </p:blipFill>
        <p:spPr>
          <a:xfrm>
            <a:off x="179512" y="3284984"/>
            <a:ext cx="2160240" cy="3391214"/>
          </a:xfrm>
          <a:prstGeom prst="ellipse">
            <a:avLst/>
          </a:prstGeom>
          <a:ln>
            <a:noFill/>
          </a:ln>
          <a:effectLst>
            <a:softEdge rad="112500"/>
          </a:effectLst>
        </p:spPr>
      </p:pic>
    </p:spTree>
  </p:cSld>
  <p:clrMapOvr>
    <a:masterClrMapping/>
  </p:clrMapOvr>
  <p:transition advClick="0" advTm="5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620688"/>
            <a:ext cx="8229600" cy="5505475"/>
          </a:xfrm>
        </p:spPr>
        <p:txBody>
          <a:bodyPr>
            <a:normAutofit/>
          </a:bodyPr>
          <a:lstStyle/>
          <a:p>
            <a:pPr algn="ctr">
              <a:spcBef>
                <a:spcPts val="0"/>
              </a:spcBef>
              <a:buNone/>
            </a:pPr>
            <a:r>
              <a:rPr lang="it-IT" sz="52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L’economia</a:t>
            </a:r>
            <a:endParaRPr lang="it-IT" sz="52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pPr>
              <a:spcBef>
                <a:spcPts val="0"/>
              </a:spcBef>
              <a:buNone/>
            </a:pPr>
            <a:r>
              <a:rPr lang="it-IT" dirty="0" smtClean="0">
                <a:solidFill>
                  <a:srgbClr val="00B0F0"/>
                </a:solidFill>
                <a:latin typeface="Berlin Sans FB" pitchFamily="34" charset="0"/>
              </a:rPr>
              <a:t>Per tutto l’Ottocento e nella prima metà del</a:t>
            </a:r>
          </a:p>
          <a:p>
            <a:pPr>
              <a:spcBef>
                <a:spcPts val="0"/>
              </a:spcBef>
              <a:buNone/>
            </a:pPr>
            <a:r>
              <a:rPr lang="it-IT" dirty="0" smtClean="0">
                <a:solidFill>
                  <a:srgbClr val="00B0F0"/>
                </a:solidFill>
                <a:latin typeface="Berlin Sans FB" pitchFamily="34" charset="0"/>
              </a:rPr>
              <a:t>Novecento la figura della donna risentì</a:t>
            </a:r>
          </a:p>
          <a:p>
            <a:pPr>
              <a:spcBef>
                <a:spcPts val="0"/>
              </a:spcBef>
              <a:buNone/>
            </a:pPr>
            <a:r>
              <a:rPr lang="it-IT" dirty="0" smtClean="0">
                <a:solidFill>
                  <a:srgbClr val="00B0F0"/>
                </a:solidFill>
                <a:latin typeface="Berlin Sans FB" pitchFamily="34" charset="0"/>
              </a:rPr>
              <a:t>notevolmente del contesto socio-economico in cui </a:t>
            </a:r>
          </a:p>
          <a:p>
            <a:pPr>
              <a:spcBef>
                <a:spcPts val="0"/>
              </a:spcBef>
              <a:buNone/>
            </a:pPr>
            <a:r>
              <a:rPr lang="it-IT" dirty="0" smtClean="0">
                <a:solidFill>
                  <a:srgbClr val="00B0F0"/>
                </a:solidFill>
                <a:latin typeface="Berlin Sans FB" pitchFamily="34" charset="0"/>
              </a:rPr>
              <a:t>era inserita. L’economia del territorio era basata </a:t>
            </a:r>
          </a:p>
          <a:p>
            <a:pPr>
              <a:spcBef>
                <a:spcPts val="0"/>
              </a:spcBef>
              <a:buNone/>
            </a:pPr>
            <a:r>
              <a:rPr lang="it-IT" dirty="0" smtClean="0">
                <a:solidFill>
                  <a:srgbClr val="00B0F0"/>
                </a:solidFill>
                <a:latin typeface="Berlin Sans FB" pitchFamily="34" charset="0"/>
              </a:rPr>
              <a:t>sull’auto sostentamento, legata alle pratiche </a:t>
            </a:r>
          </a:p>
          <a:p>
            <a:pPr>
              <a:spcBef>
                <a:spcPts val="0"/>
              </a:spcBef>
              <a:buNone/>
            </a:pPr>
            <a:r>
              <a:rPr lang="it-IT" dirty="0" smtClean="0">
                <a:solidFill>
                  <a:srgbClr val="00B0F0"/>
                </a:solidFill>
                <a:latin typeface="Berlin Sans FB" pitchFamily="34" charset="0"/>
              </a:rPr>
              <a:t>agricole e alle limitate risorse che l’ambiente era in </a:t>
            </a:r>
          </a:p>
          <a:p>
            <a:pPr>
              <a:spcBef>
                <a:spcPts val="0"/>
              </a:spcBef>
              <a:buNone/>
            </a:pPr>
            <a:r>
              <a:rPr lang="it-IT" dirty="0" smtClean="0">
                <a:solidFill>
                  <a:srgbClr val="00B0F0"/>
                </a:solidFill>
                <a:latin typeface="Berlin Sans FB" pitchFamily="34" charset="0"/>
              </a:rPr>
              <a:t>grado di offrire, come la legna, le castagne, le noci, </a:t>
            </a:r>
          </a:p>
          <a:p>
            <a:pPr>
              <a:spcBef>
                <a:spcPts val="0"/>
              </a:spcBef>
              <a:buNone/>
            </a:pPr>
            <a:r>
              <a:rPr lang="it-IT" dirty="0" smtClean="0">
                <a:solidFill>
                  <a:srgbClr val="00B0F0"/>
                </a:solidFill>
                <a:latin typeface="Berlin Sans FB" pitchFamily="34" charset="0"/>
              </a:rPr>
              <a:t>le coltivazioni dei campi, principalmente a segale e </a:t>
            </a:r>
          </a:p>
          <a:p>
            <a:pPr>
              <a:spcBef>
                <a:spcPts val="0"/>
              </a:spcBef>
              <a:buNone/>
            </a:pPr>
            <a:r>
              <a:rPr lang="it-IT" dirty="0" smtClean="0">
                <a:solidFill>
                  <a:srgbClr val="00B0F0"/>
                </a:solidFill>
                <a:latin typeface="Berlin Sans FB" pitchFamily="34" charset="0"/>
              </a:rPr>
              <a:t>grano saraceno, l’allevamento di qualche animale.</a:t>
            </a:r>
            <a:endParaRPr lang="it-IT" dirty="0">
              <a:solidFill>
                <a:srgbClr val="00B0F0"/>
              </a:solidFill>
            </a:endParaRPr>
          </a:p>
        </p:txBody>
      </p:sp>
    </p:spTree>
  </p:cSld>
  <p:clrMapOvr>
    <a:masterClrMapping/>
  </p:clrMapOvr>
  <p:transition advClick="0" advTm="5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23528" y="1124744"/>
            <a:ext cx="5832648" cy="4873933"/>
          </a:xfrm>
        </p:spPr>
        <p:txBody>
          <a:bodyPr>
            <a:noAutofit/>
          </a:bodyPr>
          <a:lstStyle/>
          <a:p>
            <a:pPr marL="0" algn="just">
              <a:spcBef>
                <a:spcPts val="0"/>
              </a:spcBef>
              <a:buNone/>
            </a:pPr>
            <a:r>
              <a:rPr lang="it-IT" sz="2000" dirty="0" smtClean="0">
                <a:solidFill>
                  <a:schemeClr val="accent1">
                    <a:lumMod val="50000"/>
                  </a:schemeClr>
                </a:solidFill>
                <a:latin typeface="Berlin Sans FB" pitchFamily="34" charset="0"/>
              </a:rPr>
              <a:t>Mentre gli uomini spesso emigravano e svolgevano mestieri come il muratore o il cuoco, la vera forza lavoro che restava era rappresentata dalla donna. Era lei che portava letteralmente sulle spalle il peso del lavoro, con tenacia, per necessità. Era motivata e instancabile, seppure di corporatura spesso molto esile. Eppure scendeva a piedi dalle montagne, da </a:t>
            </a:r>
            <a:r>
              <a:rPr lang="it-IT" sz="2000" dirty="0" err="1" smtClean="0">
                <a:solidFill>
                  <a:schemeClr val="accent1">
                    <a:lumMod val="50000"/>
                  </a:schemeClr>
                </a:solidFill>
                <a:latin typeface="Berlin Sans FB" pitchFamily="34" charset="0"/>
              </a:rPr>
              <a:t>Lozzo</a:t>
            </a:r>
            <a:r>
              <a:rPr lang="it-IT" sz="2000" dirty="0" smtClean="0">
                <a:solidFill>
                  <a:schemeClr val="accent1">
                    <a:lumMod val="50000"/>
                  </a:schemeClr>
                </a:solidFill>
                <a:latin typeface="Berlin Sans FB" pitchFamily="34" charset="0"/>
              </a:rPr>
              <a:t>, </a:t>
            </a:r>
            <a:r>
              <a:rPr lang="it-IT" sz="2000" dirty="0" err="1" smtClean="0">
                <a:solidFill>
                  <a:schemeClr val="accent1">
                    <a:lumMod val="50000"/>
                  </a:schemeClr>
                </a:solidFill>
                <a:latin typeface="Berlin Sans FB" pitchFamily="34" charset="0"/>
              </a:rPr>
              <a:t>Armio</a:t>
            </a:r>
            <a:r>
              <a:rPr lang="it-IT" sz="2000" dirty="0" smtClean="0">
                <a:solidFill>
                  <a:schemeClr val="accent1">
                    <a:lumMod val="50000"/>
                  </a:schemeClr>
                </a:solidFill>
                <a:latin typeface="Berlin Sans FB" pitchFamily="34" charset="0"/>
              </a:rPr>
              <a:t>, Monteviasco e giungeva con la gerla colma di sacchi gonfi di prodotti da macinare . Le donne di </a:t>
            </a:r>
            <a:r>
              <a:rPr lang="it-IT" sz="2000" dirty="0" err="1" smtClean="0">
                <a:solidFill>
                  <a:schemeClr val="accent1">
                    <a:lumMod val="50000"/>
                  </a:schemeClr>
                </a:solidFill>
                <a:latin typeface="Berlin Sans FB" pitchFamily="34" charset="0"/>
              </a:rPr>
              <a:t>Curiglia</a:t>
            </a:r>
            <a:r>
              <a:rPr lang="it-IT" sz="2000" dirty="0" smtClean="0">
                <a:solidFill>
                  <a:schemeClr val="accent1">
                    <a:lumMod val="50000"/>
                  </a:schemeClr>
                </a:solidFill>
                <a:latin typeface="Berlin Sans FB" pitchFamily="34" charset="0"/>
              </a:rPr>
              <a:t>, spesso, andavano ai mulini cariche di castagne; altri portavano al torchio sacchi pieni di gherigli di noce per produrle olio.  D’estate, invece, quando la molitura era meno frequente, la donna falciava l’erba e lavava il fiume, mentre la piana si riempiva di ragazzi che facevano il bagno o pescavano trote nelle pozze, tra le pietre del torrente.</a:t>
            </a:r>
          </a:p>
        </p:txBody>
      </p:sp>
      <p:pic>
        <p:nvPicPr>
          <p:cNvPr id="5" name="Immagine 4" descr="donna.jpg"/>
          <p:cNvPicPr>
            <a:picLocks noChangeAspect="1"/>
          </p:cNvPicPr>
          <p:nvPr/>
        </p:nvPicPr>
        <p:blipFill>
          <a:blip r:embed="rId2" cstate="print"/>
          <a:stretch>
            <a:fillRect/>
          </a:stretch>
        </p:blipFill>
        <p:spPr>
          <a:xfrm>
            <a:off x="6079120" y="1196752"/>
            <a:ext cx="3064880" cy="4920208"/>
          </a:xfrm>
          <a:prstGeom prst="rect">
            <a:avLst/>
          </a:prstGeom>
          <a:ln>
            <a:noFill/>
          </a:ln>
          <a:effectLst>
            <a:softEdge rad="112500"/>
          </a:effectLst>
        </p:spPr>
      </p:pic>
      <p:sp>
        <p:nvSpPr>
          <p:cNvPr id="6" name="CasellaDiTesto 5"/>
          <p:cNvSpPr txBox="1"/>
          <p:nvPr/>
        </p:nvSpPr>
        <p:spPr>
          <a:xfrm>
            <a:off x="6191672" y="6021288"/>
            <a:ext cx="2952328" cy="646331"/>
          </a:xfrm>
          <a:prstGeom prst="rect">
            <a:avLst/>
          </a:prstGeom>
          <a:noFill/>
        </p:spPr>
        <p:txBody>
          <a:bodyPr wrap="square" rtlCol="0">
            <a:spAutoFit/>
          </a:bodyPr>
          <a:lstStyle/>
          <a:p>
            <a:r>
              <a:rPr lang="it-IT" dirty="0" smtClean="0">
                <a:solidFill>
                  <a:schemeClr val="accent1">
                    <a:lumMod val="50000"/>
                  </a:schemeClr>
                </a:solidFill>
                <a:latin typeface="Berlin Sans FB" pitchFamily="34" charset="0"/>
              </a:rPr>
              <a:t>Contadina Lombarda con la gerla sulle spalle.</a:t>
            </a:r>
            <a:endParaRPr lang="it-IT" dirty="0">
              <a:solidFill>
                <a:schemeClr val="accent1">
                  <a:lumMod val="50000"/>
                </a:schemeClr>
              </a:solidFill>
              <a:latin typeface="Berlin Sans FB" pitchFamily="34" charset="0"/>
            </a:endParaRPr>
          </a:p>
        </p:txBody>
      </p:sp>
      <p:sp>
        <p:nvSpPr>
          <p:cNvPr id="7" name="Rettangolo 6"/>
          <p:cNvSpPr/>
          <p:nvPr/>
        </p:nvSpPr>
        <p:spPr>
          <a:xfrm>
            <a:off x="1043608" y="332656"/>
            <a:ext cx="6736139" cy="923330"/>
          </a:xfrm>
          <a:prstGeom prst="rect">
            <a:avLst/>
          </a:prstGeom>
          <a:noFill/>
        </p:spPr>
        <p:txBody>
          <a:bodyPr wrap="none" lIns="91440" tIns="45720" rIns="91440" bIns="45720">
            <a:spAutoFit/>
          </a:bodyPr>
          <a:lstStyle/>
          <a:p>
            <a:pPr algn="ctr"/>
            <a:r>
              <a:rPr lang="it-IT"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Berlin Sans FB" pitchFamily="34" charset="0"/>
              </a:rPr>
              <a:t>Il ruolo della Donna</a:t>
            </a:r>
            <a:endParaRPr lang="it-IT"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ransition advClick="0" advTm="5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267744" y="3717032"/>
            <a:ext cx="4680520" cy="648072"/>
          </a:xfrm>
        </p:spPr>
        <p:txBody>
          <a:bodyPr/>
          <a:lstStyle/>
          <a:p>
            <a:r>
              <a:rPr lang="it-IT" dirty="0" err="1" smtClean="0">
                <a:latin typeface="Berlin Sans FB" pitchFamily="34" charset="0"/>
              </a:rPr>
              <a:t>Curiglia</a:t>
            </a:r>
            <a:r>
              <a:rPr lang="it-IT" dirty="0" smtClean="0">
                <a:latin typeface="Berlin Sans FB" pitchFamily="34" charset="0"/>
              </a:rPr>
              <a:t> e Monteviasco </a:t>
            </a:r>
          </a:p>
        </p:txBody>
      </p:sp>
      <p:sp>
        <p:nvSpPr>
          <p:cNvPr id="2" name="Titolo 1"/>
          <p:cNvSpPr>
            <a:spLocks noGrp="1"/>
          </p:cNvSpPr>
          <p:nvPr>
            <p:ph type="ctrTitle"/>
          </p:nvPr>
        </p:nvSpPr>
        <p:spPr>
          <a:xfrm>
            <a:off x="1331640" y="1268760"/>
            <a:ext cx="6840760" cy="1037977"/>
          </a:xfrm>
        </p:spPr>
        <p:txBody>
          <a:bodyPr>
            <a:normAutofit/>
          </a:bodyPr>
          <a:lstStyle/>
          <a:p>
            <a:r>
              <a:rPr lang="it-IT" sz="5400" dirty="0" smtClean="0">
                <a:latin typeface="Berlin Sans FB" pitchFamily="34" charset="0"/>
              </a:rPr>
              <a:t>INCISIONI RUPESTRI</a:t>
            </a:r>
            <a:endParaRPr lang="it-IT" sz="5400" dirty="0">
              <a:latin typeface="Berlin Sans FB" pitchFamily="34"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395536" y="908720"/>
            <a:ext cx="8229600" cy="1219200"/>
          </a:xfrm>
        </p:spPr>
        <p:txBody>
          <a:bodyPr>
            <a:normAutofit fontScale="90000"/>
          </a:bodyPr>
          <a:lstStyle/>
          <a:p>
            <a:r>
              <a:rPr lang="it-IT" b="1" i="1" dirty="0" smtClean="0"/>
              <a:t/>
            </a:r>
            <a:br>
              <a:rPr lang="it-IT" b="1" i="1" dirty="0" smtClean="0"/>
            </a:br>
            <a:r>
              <a:rPr lang="it-IT" b="1" i="1" dirty="0" smtClean="0">
                <a:latin typeface="Berlin Sans FB" pitchFamily="34" charset="0"/>
              </a:rPr>
              <a:t>Masso di Piero: </a:t>
            </a:r>
            <a:br>
              <a:rPr lang="it-IT" b="1" i="1" dirty="0" smtClean="0">
                <a:latin typeface="Berlin Sans FB" pitchFamily="34" charset="0"/>
              </a:rPr>
            </a:br>
            <a:r>
              <a:rPr lang="it-IT" b="1" i="1" dirty="0" smtClean="0">
                <a:latin typeface="Berlin Sans FB" pitchFamily="34" charset="0"/>
              </a:rPr>
              <a:t>macigno con incisioni rupestri del 2000 a.C.</a:t>
            </a:r>
            <a:endParaRPr lang="it-IT" dirty="0">
              <a:latin typeface="Berlin Sans FB" pitchFamily="34" charset="0"/>
            </a:endParaRPr>
          </a:p>
        </p:txBody>
      </p:sp>
      <p:pic>
        <p:nvPicPr>
          <p:cNvPr id="4" name="Segnaposto contenuto 3" descr="E:\Immagini Curiglia con Monteviasco\25032012266.jpg"/>
          <p:cNvPicPr>
            <a:picLocks noGrp="1"/>
          </p:cNvPicPr>
          <p:nvPr>
            <p:ph idx="1"/>
          </p:nvPr>
        </p:nvPicPr>
        <p:blipFill>
          <a:blip r:embed="rId2" cstate="print">
            <a:lum bright="10000"/>
          </a:blip>
          <a:srcRect/>
          <a:stretch>
            <a:fillRect/>
          </a:stretch>
        </p:blipFill>
        <p:spPr bwMode="auto">
          <a:xfrm>
            <a:off x="1835696" y="2780928"/>
            <a:ext cx="5112568" cy="3131764"/>
          </a:xfrm>
          <a:prstGeom prst="roundRect">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advClick="0" advTm="5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467544" y="764704"/>
            <a:ext cx="8229600" cy="4525963"/>
          </a:xfrm>
        </p:spPr>
        <p:txBody>
          <a:bodyPr>
            <a:normAutofit/>
          </a:bodyPr>
          <a:lstStyle/>
          <a:p>
            <a:pPr marL="0" indent="0">
              <a:buNone/>
            </a:pPr>
            <a:r>
              <a:rPr lang="it-IT" dirty="0" smtClean="0">
                <a:solidFill>
                  <a:srgbClr val="C00000"/>
                </a:solidFill>
                <a:latin typeface="Berlin Sans FB" pitchFamily="34" charset="0"/>
              </a:rPr>
              <a:t>Da </a:t>
            </a:r>
            <a:r>
              <a:rPr lang="it-IT" i="1" dirty="0" smtClean="0">
                <a:solidFill>
                  <a:srgbClr val="C00000"/>
                </a:solidFill>
                <a:latin typeface="Berlin Sans FB" pitchFamily="34" charset="0"/>
              </a:rPr>
              <a:t>Monteviasco</a:t>
            </a:r>
            <a:r>
              <a:rPr lang="it-IT" dirty="0" smtClean="0">
                <a:solidFill>
                  <a:srgbClr val="C00000"/>
                </a:solidFill>
                <a:latin typeface="Berlin Sans FB" pitchFamily="34" charset="0"/>
              </a:rPr>
              <a:t>, passando per l’</a:t>
            </a:r>
            <a:r>
              <a:rPr lang="it-IT" i="1" dirty="0" smtClean="0">
                <a:solidFill>
                  <a:srgbClr val="C00000"/>
                </a:solidFill>
                <a:latin typeface="Berlin Sans FB" pitchFamily="34" charset="0"/>
              </a:rPr>
              <a:t>Alpe</a:t>
            </a:r>
            <a:r>
              <a:rPr lang="it-IT" dirty="0" smtClean="0">
                <a:solidFill>
                  <a:srgbClr val="C00000"/>
                </a:solidFill>
                <a:latin typeface="Berlin Sans FB" pitchFamily="34" charset="0"/>
              </a:rPr>
              <a:t> </a:t>
            </a:r>
            <a:r>
              <a:rPr lang="it-IT" i="1" dirty="0" err="1" smtClean="0">
                <a:solidFill>
                  <a:srgbClr val="C00000"/>
                </a:solidFill>
                <a:latin typeface="Berlin Sans FB" pitchFamily="34" charset="0"/>
              </a:rPr>
              <a:t>Agario</a:t>
            </a:r>
            <a:r>
              <a:rPr lang="it-IT" i="1" dirty="0" smtClean="0">
                <a:solidFill>
                  <a:srgbClr val="C00000"/>
                </a:solidFill>
                <a:latin typeface="Berlin Sans FB" pitchFamily="34" charset="0"/>
              </a:rPr>
              <a:t>,</a:t>
            </a:r>
            <a:r>
              <a:rPr lang="it-IT" dirty="0" smtClean="0">
                <a:solidFill>
                  <a:srgbClr val="C00000"/>
                </a:solidFill>
                <a:latin typeface="Berlin Sans FB" pitchFamily="34" charset="0"/>
              </a:rPr>
              <a:t> si può anche </a:t>
            </a:r>
            <a:r>
              <a:rPr lang="it-IT" i="1" dirty="0" smtClean="0">
                <a:solidFill>
                  <a:srgbClr val="C00000"/>
                </a:solidFill>
                <a:latin typeface="Berlin Sans FB" pitchFamily="34" charset="0"/>
              </a:rPr>
              <a:t>raggiungere</a:t>
            </a:r>
            <a:r>
              <a:rPr lang="it-IT" dirty="0" smtClean="0">
                <a:solidFill>
                  <a:srgbClr val="C00000"/>
                </a:solidFill>
                <a:latin typeface="Berlin Sans FB" pitchFamily="34" charset="0"/>
              </a:rPr>
              <a:t> il </a:t>
            </a:r>
            <a:r>
              <a:rPr lang="it-IT" i="1" dirty="0" smtClean="0">
                <a:solidFill>
                  <a:srgbClr val="C00000"/>
                </a:solidFill>
                <a:latin typeface="Berlin Sans FB" pitchFamily="34" charset="0"/>
              </a:rPr>
              <a:t>Monte Tamaro         </a:t>
            </a:r>
            <a:r>
              <a:rPr lang="it-IT" dirty="0" smtClean="0">
                <a:solidFill>
                  <a:srgbClr val="C00000"/>
                </a:solidFill>
                <a:latin typeface="Berlin Sans FB" pitchFamily="34" charset="0"/>
              </a:rPr>
              <a:t>(m 1961) e il </a:t>
            </a:r>
            <a:r>
              <a:rPr lang="it-IT" i="1" dirty="0" smtClean="0">
                <a:solidFill>
                  <a:srgbClr val="C00000"/>
                </a:solidFill>
                <a:latin typeface="Berlin Sans FB" pitchFamily="34" charset="0"/>
              </a:rPr>
              <a:t>Monte </a:t>
            </a:r>
            <a:r>
              <a:rPr lang="it-IT" i="1" dirty="0" err="1" smtClean="0">
                <a:solidFill>
                  <a:srgbClr val="C00000"/>
                </a:solidFill>
                <a:latin typeface="Berlin Sans FB" pitchFamily="34" charset="0"/>
              </a:rPr>
              <a:t>Lema</a:t>
            </a:r>
            <a:r>
              <a:rPr lang="it-IT" i="1" dirty="0" smtClean="0">
                <a:solidFill>
                  <a:srgbClr val="C00000"/>
                </a:solidFill>
                <a:latin typeface="Berlin Sans FB" pitchFamily="34" charset="0"/>
              </a:rPr>
              <a:t> </a:t>
            </a:r>
            <a:r>
              <a:rPr lang="it-IT" dirty="0" smtClean="0">
                <a:solidFill>
                  <a:srgbClr val="C00000"/>
                </a:solidFill>
                <a:latin typeface="Berlin Sans FB" pitchFamily="34" charset="0"/>
              </a:rPr>
              <a:t>(m 1620).</a:t>
            </a:r>
          </a:p>
          <a:p>
            <a:pPr marL="0" indent="0">
              <a:buNone/>
            </a:pPr>
            <a:r>
              <a:rPr lang="it-IT" dirty="0" smtClean="0">
                <a:solidFill>
                  <a:srgbClr val="C00000"/>
                </a:solidFill>
                <a:latin typeface="Berlin Sans FB" pitchFamily="34" charset="0"/>
              </a:rPr>
              <a:t>Il tempo di percorrenza è di ore 3.30 per raggiungere il </a:t>
            </a:r>
            <a:r>
              <a:rPr lang="it-IT" i="1" dirty="0" smtClean="0">
                <a:solidFill>
                  <a:srgbClr val="C00000"/>
                </a:solidFill>
                <a:latin typeface="Berlin Sans FB" pitchFamily="34" charset="0"/>
              </a:rPr>
              <a:t>Tamaro</a:t>
            </a:r>
            <a:r>
              <a:rPr lang="it-IT" dirty="0" smtClean="0">
                <a:solidFill>
                  <a:srgbClr val="C00000"/>
                </a:solidFill>
                <a:latin typeface="Berlin Sans FB" pitchFamily="34" charset="0"/>
              </a:rPr>
              <a:t> , e di ore 3.00 per raggiungere il </a:t>
            </a:r>
            <a:r>
              <a:rPr lang="it-IT" i="1" dirty="0" err="1" smtClean="0">
                <a:solidFill>
                  <a:srgbClr val="C00000"/>
                </a:solidFill>
                <a:latin typeface="Berlin Sans FB" pitchFamily="34" charset="0"/>
              </a:rPr>
              <a:t>Lema</a:t>
            </a:r>
            <a:r>
              <a:rPr lang="it-IT" i="1" dirty="0" smtClean="0">
                <a:solidFill>
                  <a:srgbClr val="C00000"/>
                </a:solidFill>
                <a:latin typeface="Berlin Sans FB" pitchFamily="34" charset="0"/>
              </a:rPr>
              <a:t>.</a:t>
            </a:r>
          </a:p>
          <a:p>
            <a:pPr marL="0" indent="0">
              <a:buNone/>
            </a:pPr>
            <a:r>
              <a:rPr lang="it-IT" dirty="0" smtClean="0">
                <a:solidFill>
                  <a:srgbClr val="C00000"/>
                </a:solidFill>
                <a:latin typeface="Berlin Sans FB" pitchFamily="34" charset="0"/>
              </a:rPr>
              <a:t>Tutti gli itinerari qui presenti sono di facile percorribilità. </a:t>
            </a:r>
            <a:endParaRPr lang="it-IT" dirty="0">
              <a:solidFill>
                <a:srgbClr val="C00000"/>
              </a:solidFill>
              <a:latin typeface="Berlin Sans FB" pitchFamily="34" charset="0"/>
            </a:endParaRPr>
          </a:p>
        </p:txBody>
      </p:sp>
      <p:pic>
        <p:nvPicPr>
          <p:cNvPr id="4" name="Immagine 3" descr="25032012202.jpg"/>
          <p:cNvPicPr>
            <a:picLocks noChangeAspect="1"/>
          </p:cNvPicPr>
          <p:nvPr/>
        </p:nvPicPr>
        <p:blipFill>
          <a:blip r:embed="rId2" cstate="print"/>
          <a:stretch>
            <a:fillRect/>
          </a:stretch>
        </p:blipFill>
        <p:spPr>
          <a:xfrm>
            <a:off x="5076056" y="4437112"/>
            <a:ext cx="2808312" cy="210623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1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1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5"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txBox="1">
            <a:spLocks noGrp="1"/>
          </p:cNvSpPr>
          <p:nvPr>
            <p:ph idx="1"/>
          </p:nvPr>
        </p:nvSpPr>
        <p:spPr>
          <a:xfrm>
            <a:off x="323528" y="2348880"/>
            <a:ext cx="8229600" cy="3847207"/>
          </a:xfrm>
          <a:prstGeom prst="rect">
            <a:avLst/>
          </a:prstGeom>
          <a:noFill/>
        </p:spPr>
        <p:txBody>
          <a:bodyPr wrap="square" numCol="2" rtlCol="0">
            <a:spAutoFit/>
          </a:bodyPr>
          <a:lstStyle/>
          <a:p>
            <a:pPr marL="360000" indent="0">
              <a:spcBef>
                <a:spcPts val="0"/>
              </a:spcBef>
              <a:buNone/>
            </a:pPr>
            <a:r>
              <a:rPr lang="it-IT" sz="1800" dirty="0">
                <a:latin typeface="Berlin Sans FB" pitchFamily="34" charset="0"/>
              </a:rPr>
              <a:t>Questo grosso macigno, che si trova nella località </a:t>
            </a:r>
            <a:r>
              <a:rPr lang="it-IT" sz="1800" dirty="0" smtClean="0">
                <a:latin typeface="Berlin Sans FB" pitchFamily="34" charset="0"/>
              </a:rPr>
              <a:t>prealpina di Piero, </a:t>
            </a:r>
            <a:r>
              <a:rPr lang="it-IT" sz="1800" dirty="0">
                <a:latin typeface="Berlin Sans FB" pitchFamily="34" charset="0"/>
              </a:rPr>
              <a:t>sul torrente </a:t>
            </a:r>
            <a:r>
              <a:rPr lang="it-IT" sz="1800" i="1" dirty="0" err="1">
                <a:latin typeface="Berlin Sans FB" pitchFamily="34" charset="0"/>
              </a:rPr>
              <a:t>Giona</a:t>
            </a:r>
            <a:r>
              <a:rPr lang="it-IT" sz="1800" dirty="0">
                <a:latin typeface="Berlin Sans FB" pitchFamily="34" charset="0"/>
              </a:rPr>
              <a:t>, si contraddistingue per le incisioni rupestri. Il valore di questi graffiti è rilevante </a:t>
            </a:r>
            <a:r>
              <a:rPr lang="it-IT" sz="1800" dirty="0" smtClean="0">
                <a:latin typeface="Berlin Sans FB" pitchFamily="34" charset="0"/>
              </a:rPr>
              <a:t>poiché questi </a:t>
            </a:r>
            <a:r>
              <a:rPr lang="it-IT" sz="1800" dirty="0">
                <a:latin typeface="Berlin Sans FB" pitchFamily="34" charset="0"/>
              </a:rPr>
              <a:t>rappresentano simboli e figure risalenti a </a:t>
            </a:r>
            <a:r>
              <a:rPr lang="it-IT" sz="1800" dirty="0" smtClean="0">
                <a:latin typeface="Berlin Sans FB" pitchFamily="34" charset="0"/>
              </a:rPr>
              <a:t>epoche passate. </a:t>
            </a:r>
          </a:p>
          <a:p>
            <a:pPr marL="360000" indent="0">
              <a:spcBef>
                <a:spcPts val="0"/>
              </a:spcBef>
              <a:buNone/>
            </a:pPr>
            <a:r>
              <a:rPr lang="it-IT" sz="1800" dirty="0" smtClean="0">
                <a:latin typeface="Berlin Sans FB" pitchFamily="34" charset="0"/>
              </a:rPr>
              <a:t>Alla </a:t>
            </a:r>
            <a:r>
              <a:rPr lang="it-IT" sz="1800" dirty="0">
                <a:latin typeface="Berlin Sans FB" pitchFamily="34" charset="0"/>
              </a:rPr>
              <a:t>destinazione culturale molto importante del </a:t>
            </a:r>
            <a:r>
              <a:rPr lang="it-IT" sz="1800" b="1" i="1" u="sng" dirty="0" smtClean="0">
                <a:solidFill>
                  <a:schemeClr val="accent5">
                    <a:lumMod val="75000"/>
                  </a:schemeClr>
                </a:solidFill>
                <a:latin typeface="Berlin Sans FB" pitchFamily="34" charset="0"/>
              </a:rPr>
              <a:t>megalite</a:t>
            </a:r>
            <a:r>
              <a:rPr lang="it-IT" sz="1800" dirty="0" smtClean="0">
                <a:latin typeface="Berlin Sans FB" pitchFamily="34" charset="0"/>
              </a:rPr>
              <a:t>,</a:t>
            </a:r>
            <a:r>
              <a:rPr lang="it-IT" sz="1800" dirty="0" smtClean="0">
                <a:latin typeface="Berlin Sans FB" pitchFamily="34" charset="0"/>
                <a:hlinkClick r:id="rId2" action="ppaction://hlinksldjump"/>
              </a:rPr>
              <a:t> </a:t>
            </a:r>
            <a:r>
              <a:rPr lang="it-IT" sz="1800" dirty="0">
                <a:latin typeface="Berlin Sans FB" pitchFamily="34" charset="0"/>
              </a:rPr>
              <a:t>si aggiunge l’interesse che si è sempre provato  nel passato, quando queste rocce  venivano  usate per pratiche religiose </a:t>
            </a:r>
            <a:r>
              <a:rPr lang="it-IT" sz="1800" dirty="0" smtClean="0">
                <a:latin typeface="Berlin Sans FB" pitchFamily="34" charset="0"/>
              </a:rPr>
              <a:t>, </a:t>
            </a:r>
            <a:r>
              <a:rPr lang="it-IT" sz="1800" dirty="0">
                <a:latin typeface="Berlin Sans FB" pitchFamily="34" charset="0"/>
              </a:rPr>
              <a:t>legate all’adorazione pagana della natura o del Cristianesimo primitivo. </a:t>
            </a:r>
            <a:endParaRPr lang="it-IT" sz="1800" dirty="0" smtClean="0">
              <a:latin typeface="Berlin Sans FB" pitchFamily="34" charset="0"/>
            </a:endParaRPr>
          </a:p>
          <a:p>
            <a:pPr marL="360000" indent="0">
              <a:spcBef>
                <a:spcPts val="0"/>
              </a:spcBef>
              <a:buNone/>
            </a:pPr>
            <a:r>
              <a:rPr lang="it-IT" sz="1800" dirty="0" smtClean="0">
                <a:latin typeface="Berlin Sans FB" pitchFamily="34" charset="0"/>
              </a:rPr>
              <a:t>Si </a:t>
            </a:r>
            <a:r>
              <a:rPr lang="it-IT" sz="1800" dirty="0">
                <a:latin typeface="Berlin Sans FB" pitchFamily="34" charset="0"/>
              </a:rPr>
              <a:t>notò che nel Medioevo i simboli vennero sostituiti da particolari croci di </a:t>
            </a:r>
            <a:r>
              <a:rPr lang="it-IT" sz="1800" dirty="0" smtClean="0">
                <a:latin typeface="Berlin Sans FB" pitchFamily="34" charset="0"/>
              </a:rPr>
              <a:t>chiara  </a:t>
            </a:r>
            <a:r>
              <a:rPr lang="it-IT" sz="1800" b="1" i="1" u="sng" dirty="0">
                <a:solidFill>
                  <a:schemeClr val="accent5">
                    <a:lumMod val="75000"/>
                  </a:schemeClr>
                </a:solidFill>
                <a:latin typeface="Berlin Sans FB" pitchFamily="34" charset="0"/>
              </a:rPr>
              <a:t>influenza iconografica </a:t>
            </a:r>
            <a:r>
              <a:rPr lang="it-IT" sz="1800" b="1" i="1" u="sng" dirty="0" smtClean="0">
                <a:solidFill>
                  <a:schemeClr val="accent5">
                    <a:lumMod val="75000"/>
                  </a:schemeClr>
                </a:solidFill>
                <a:latin typeface="Berlin Sans FB" pitchFamily="34" charset="0"/>
              </a:rPr>
              <a:t>alto-medioevale</a:t>
            </a:r>
            <a:r>
              <a:rPr lang="it-IT" sz="1800" b="1" i="1" u="sng" baseline="30000" dirty="0" smtClean="0">
                <a:solidFill>
                  <a:schemeClr val="accent5">
                    <a:lumMod val="75000"/>
                  </a:schemeClr>
                </a:solidFill>
                <a:latin typeface="Berlin Sans FB" pitchFamily="34" charset="0"/>
              </a:rPr>
              <a:t>.</a:t>
            </a:r>
            <a:r>
              <a:rPr lang="it-IT" sz="1800" b="1" i="1" u="sng" dirty="0" smtClean="0">
                <a:solidFill>
                  <a:schemeClr val="accent5">
                    <a:lumMod val="75000"/>
                  </a:schemeClr>
                </a:solidFill>
                <a:latin typeface="Berlin Sans FB" pitchFamily="34" charset="0"/>
              </a:rPr>
              <a:t> </a:t>
            </a:r>
            <a:r>
              <a:rPr lang="it-IT" sz="1800" dirty="0">
                <a:latin typeface="Berlin Sans FB" pitchFamily="34" charset="0"/>
              </a:rPr>
              <a:t>Alcune di queste incisioni fanno capire che queste zone furono abitate a partire dal secondo millennio a.C</a:t>
            </a:r>
            <a:r>
              <a:rPr lang="it-IT" sz="1800" dirty="0" smtClean="0">
                <a:latin typeface="Berlin Sans FB" pitchFamily="34" charset="0"/>
              </a:rPr>
              <a:t>.</a:t>
            </a:r>
          </a:p>
          <a:p>
            <a:pPr>
              <a:buNone/>
            </a:pPr>
            <a:r>
              <a:rPr lang="it-IT" sz="1800" dirty="0" smtClean="0">
                <a:latin typeface="Berlin Sans FB" pitchFamily="34" charset="0"/>
              </a:rPr>
              <a:t>       Oltre a questo, nella </a:t>
            </a:r>
            <a:r>
              <a:rPr lang="it-IT" sz="1800" dirty="0" err="1" smtClean="0">
                <a:latin typeface="Berlin Sans FB" pitchFamily="34" charset="0"/>
              </a:rPr>
              <a:t>Val</a:t>
            </a:r>
            <a:r>
              <a:rPr lang="it-IT" sz="1800" dirty="0" smtClean="0">
                <a:latin typeface="Berlin Sans FB" pitchFamily="34" charset="0"/>
              </a:rPr>
              <a:t> </a:t>
            </a:r>
            <a:r>
              <a:rPr lang="it-IT" sz="1800" dirty="0" err="1" smtClean="0">
                <a:latin typeface="Berlin Sans FB" pitchFamily="34" charset="0"/>
              </a:rPr>
              <a:t>Veddasca</a:t>
            </a:r>
            <a:r>
              <a:rPr lang="it-IT" sz="1800" dirty="0" smtClean="0">
                <a:latin typeface="Berlin Sans FB" pitchFamily="34" charset="0"/>
              </a:rPr>
              <a:t> sono presenti altri megaliti</a:t>
            </a:r>
            <a:r>
              <a:rPr lang="it-IT" sz="1800" dirty="0">
                <a:latin typeface="Berlin Sans FB" pitchFamily="34" charset="0"/>
              </a:rPr>
              <a:t> </a:t>
            </a:r>
            <a:r>
              <a:rPr lang="it-IT" sz="1800" dirty="0" smtClean="0">
                <a:latin typeface="Berlin Sans FB" pitchFamily="34" charset="0"/>
              </a:rPr>
              <a:t>che testimoniano la presenza dell’uomo in tutta la valle da epoche molto antiche.</a:t>
            </a:r>
            <a:endParaRPr lang="it-IT" sz="1800" dirty="0">
              <a:latin typeface="Berlin Sans FB" pitchFamily="34" charset="0"/>
            </a:endParaRPr>
          </a:p>
          <a:p>
            <a:endParaRPr lang="it-IT" sz="1800" dirty="0"/>
          </a:p>
        </p:txBody>
      </p:sp>
      <p:pic>
        <p:nvPicPr>
          <p:cNvPr id="6" name="Immagine 5" descr="E:\Immagini Curiglia con Monteviasco\25032012266.jpg"/>
          <p:cNvPicPr/>
          <p:nvPr/>
        </p:nvPicPr>
        <p:blipFill>
          <a:blip r:embed="rId3" cstate="print"/>
          <a:srcRect/>
          <a:stretch>
            <a:fillRect/>
          </a:stretch>
        </p:blipFill>
        <p:spPr bwMode="auto">
          <a:xfrm rot="18953309">
            <a:off x="978575" y="205830"/>
            <a:ext cx="1519612" cy="2290945"/>
          </a:xfrm>
          <a:prstGeom prst="downArrow">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advClick="0" advTm="500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p:txBody>
          <a:bodyPr/>
          <a:lstStyle/>
          <a:p>
            <a:pPr lvl="0"/>
            <a:r>
              <a:rPr lang="it-IT" b="1" i="1" u="sng" dirty="0" smtClean="0">
                <a:latin typeface="Berlin Sans FB" pitchFamily="34" charset="0"/>
              </a:rPr>
              <a:t>Megalite: </a:t>
            </a:r>
            <a:r>
              <a:rPr lang="it-IT" b="1" i="1" dirty="0" smtClean="0">
                <a:latin typeface="Berlin Sans FB" pitchFamily="34" charset="0"/>
              </a:rPr>
              <a:t> </a:t>
            </a:r>
            <a:r>
              <a:rPr lang="it-IT" dirty="0" smtClean="0">
                <a:latin typeface="Berlin Sans FB" pitchFamily="34" charset="0"/>
              </a:rPr>
              <a:t>è una grande pietra, o un gruppo di pietre, usate per costruire una struttura o un monumento senza l’uso di calce o del cemento. Il termine proviene dall’unione di due parole del greco antico: </a:t>
            </a:r>
            <a:r>
              <a:rPr lang="it-IT" i="1" dirty="0" err="1" smtClean="0">
                <a:latin typeface="Berlin Sans FB" pitchFamily="34" charset="0"/>
              </a:rPr>
              <a:t>megas</a:t>
            </a:r>
            <a:r>
              <a:rPr lang="it-IT" i="1" dirty="0" smtClean="0">
                <a:latin typeface="Berlin Sans FB" pitchFamily="34" charset="0"/>
              </a:rPr>
              <a:t> (grande)e </a:t>
            </a:r>
            <a:r>
              <a:rPr lang="it-IT" i="1" dirty="0" err="1" smtClean="0">
                <a:latin typeface="Berlin Sans FB" pitchFamily="34" charset="0"/>
              </a:rPr>
              <a:t>lithos</a:t>
            </a:r>
            <a:r>
              <a:rPr lang="it-IT" i="1" dirty="0" smtClean="0">
                <a:latin typeface="Berlin Sans FB" pitchFamily="34" charset="0"/>
              </a:rPr>
              <a:t> (pietra). </a:t>
            </a:r>
            <a:r>
              <a:rPr lang="it-IT" dirty="0" smtClean="0">
                <a:latin typeface="Berlin Sans FB" pitchFamily="34" charset="0"/>
              </a:rPr>
              <a:t>I megaliti presentano forme e strutture diverse e si possono individuare per alcune tipologie fondamentali.</a:t>
            </a:r>
          </a:p>
          <a:p>
            <a:pPr lvl="0"/>
            <a:r>
              <a:rPr lang="it-IT" b="1" i="1" u="sng" dirty="0" smtClean="0">
                <a:latin typeface="Berlin Sans FB" pitchFamily="34" charset="0"/>
              </a:rPr>
              <a:t>Iconografia alto-medioevale: </a:t>
            </a:r>
            <a:r>
              <a:rPr lang="it-IT" b="1" i="1" dirty="0" smtClean="0">
                <a:latin typeface="Berlin Sans FB" pitchFamily="34" charset="0"/>
              </a:rPr>
              <a:t> </a:t>
            </a:r>
            <a:r>
              <a:rPr lang="it-IT" dirty="0" smtClean="0">
                <a:latin typeface="Berlin Sans FB" pitchFamily="34" charset="0"/>
              </a:rPr>
              <a:t>influenza  dell’arte carolingia.</a:t>
            </a:r>
          </a:p>
          <a:p>
            <a:pPr>
              <a:buNone/>
            </a:pPr>
            <a:endParaRPr lang="it-IT" dirty="0"/>
          </a:p>
        </p:txBody>
      </p:sp>
    </p:spTree>
  </p:cSld>
  <p:clrMapOvr>
    <a:masterClrMapping/>
  </p:clrMapOvr>
  <p:transition advClick="0" advTm="500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395536" y="908720"/>
            <a:ext cx="8229600" cy="2304256"/>
          </a:xfrm>
        </p:spPr>
        <p:txBody>
          <a:bodyPr numCol="2">
            <a:normAutofit lnSpcReduction="10000"/>
          </a:bodyPr>
          <a:lstStyle/>
          <a:p>
            <a:r>
              <a:rPr lang="it-IT" dirty="0" smtClean="0">
                <a:latin typeface="Berlin Sans FB" pitchFamily="34" charset="0"/>
              </a:rPr>
              <a:t>Il Sasso di Piero è posto a fondovalle, sul lato sinistro della mulattiera che porta al villaggio omonimo, con figure </a:t>
            </a:r>
            <a:r>
              <a:rPr lang="it-IT" dirty="0" err="1" smtClean="0">
                <a:latin typeface="Berlin Sans FB" pitchFamily="34" charset="0"/>
              </a:rPr>
              <a:t>alberiformi</a:t>
            </a:r>
            <a:r>
              <a:rPr lang="it-IT" dirty="0" smtClean="0">
                <a:latin typeface="Berlin Sans FB" pitchFamily="34" charset="0"/>
              </a:rPr>
              <a:t> e antropomorfe, simboli e lettere alfabetiche. Sorprendente la rappresentazione di due figure umane, di cui una con il capo  ricoperto da una calotta semicircolare .</a:t>
            </a:r>
            <a:endParaRPr lang="it-IT" dirty="0">
              <a:latin typeface="Berlin Sans FB" pitchFamily="34" charset="0"/>
            </a:endParaRPr>
          </a:p>
        </p:txBody>
      </p:sp>
      <p:pic>
        <p:nvPicPr>
          <p:cNvPr id="1026" name="Picture 2" descr="V:\2 A Tur\foto\25032012267.jpg"/>
          <p:cNvPicPr>
            <a:picLocks noChangeAspect="1" noChangeArrowheads="1"/>
          </p:cNvPicPr>
          <p:nvPr/>
        </p:nvPicPr>
        <p:blipFill>
          <a:blip r:embed="rId2" cstate="print"/>
          <a:srcRect/>
          <a:stretch>
            <a:fillRect/>
          </a:stretch>
        </p:blipFill>
        <p:spPr bwMode="auto">
          <a:xfrm>
            <a:off x="3851920" y="3429000"/>
            <a:ext cx="4320480" cy="2645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advClick="0" advTm="500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67544" y="4149080"/>
            <a:ext cx="3034680" cy="894928"/>
          </a:xfrm>
        </p:spPr>
        <p:txBody>
          <a:bodyPr/>
          <a:lstStyle/>
          <a:p>
            <a:r>
              <a:rPr lang="it-IT" dirty="0" smtClean="0">
                <a:latin typeface="Berlin Sans FB" pitchFamily="34" charset="0"/>
              </a:rPr>
              <a:t>Alcune foto</a:t>
            </a:r>
            <a:endParaRPr lang="it-IT" dirty="0">
              <a:latin typeface="Berlin Sans FB" pitchFamily="34" charset="0"/>
            </a:endParaRPr>
          </a:p>
        </p:txBody>
      </p:sp>
      <p:pic>
        <p:nvPicPr>
          <p:cNvPr id="4" name="Segnaposto contenuto 3" descr="E:\Immagini Curiglia con Monteviasco\25032012265.jpg"/>
          <p:cNvPicPr>
            <a:picLocks noGrp="1"/>
          </p:cNvPicPr>
          <p:nvPr>
            <p:ph idx="1"/>
          </p:nvPr>
        </p:nvPicPr>
        <p:blipFill>
          <a:blip r:embed="rId2" cstate="print"/>
          <a:srcRect/>
          <a:stretch>
            <a:fillRect/>
          </a:stretch>
        </p:blipFill>
        <p:spPr bwMode="auto">
          <a:xfrm rot="20661201">
            <a:off x="3563888" y="4005064"/>
            <a:ext cx="3600400" cy="2232181"/>
          </a:xfrm>
          <a:prstGeom prst="rect">
            <a:avLst/>
          </a:prstGeom>
          <a:ln w="38100">
            <a:solidFill>
              <a:schemeClr val="accent1">
                <a:lumMod val="75000"/>
              </a:schemeClr>
            </a:solidFill>
          </a:ln>
          <a:effectLst>
            <a:outerShdw blurRad="190500" algn="tl" rotWithShape="0">
              <a:srgbClr val="000000">
                <a:alpha val="70000"/>
              </a:srgbClr>
            </a:outerShdw>
          </a:effectLst>
        </p:spPr>
      </p:pic>
      <p:pic>
        <p:nvPicPr>
          <p:cNvPr id="5" name="Immagine 4" descr="E:\Immagini Curiglia con Monteviasco\25032012267.jpg"/>
          <p:cNvPicPr/>
          <p:nvPr/>
        </p:nvPicPr>
        <p:blipFill>
          <a:blip r:embed="rId3" cstate="print"/>
          <a:srcRect/>
          <a:stretch>
            <a:fillRect/>
          </a:stretch>
        </p:blipFill>
        <p:spPr bwMode="auto">
          <a:xfrm rot="20557548">
            <a:off x="542279" y="1335813"/>
            <a:ext cx="2664296" cy="1872208"/>
          </a:xfrm>
          <a:prstGeom prst="roundRect">
            <a:avLst>
              <a:gd name="adj" fmla="val 4167"/>
            </a:avLst>
          </a:prstGeom>
          <a:solidFill>
            <a:srgbClr val="FFFFFF"/>
          </a:solidFill>
          <a:ln w="76200" cap="sq">
            <a:solidFill>
              <a:schemeClr val="accent1">
                <a:lumMod val="5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Immagine 5" descr="E:\Immagini Curiglia con Monteviasco\25032012268.jpg"/>
          <p:cNvPicPr/>
          <p:nvPr/>
        </p:nvPicPr>
        <p:blipFill>
          <a:blip r:embed="rId4" cstate="print"/>
          <a:srcRect/>
          <a:stretch>
            <a:fillRect/>
          </a:stretch>
        </p:blipFill>
        <p:spPr bwMode="auto">
          <a:xfrm rot="522181">
            <a:off x="3857682" y="612081"/>
            <a:ext cx="4896544" cy="3304083"/>
          </a:xfrm>
          <a:prstGeom prst="rect">
            <a:avLst/>
          </a:prstGeom>
          <a:ln w="38100">
            <a:solidFill>
              <a:schemeClr val="accent1">
                <a:lumMod val="50000"/>
              </a:schemeClr>
            </a:solidFill>
          </a:ln>
          <a:effectLst>
            <a:outerShdw blurRad="292100" dist="139700" dir="2700000" algn="tl" rotWithShape="0">
              <a:srgbClr val="333333">
                <a:alpha val="65000"/>
              </a:srgbClr>
            </a:outerShdw>
          </a:effectLst>
        </p:spPr>
      </p:pic>
    </p:spTree>
  </p:cSld>
  <p:clrMapOvr>
    <a:masterClrMapping/>
  </p:clrMapOvr>
  <p:transition advClick="0" advTm="500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E:\Immagini Curiglia con Monteviasco\25032012269.jpg"/>
          <p:cNvPicPr>
            <a:picLocks noGrp="1"/>
          </p:cNvPicPr>
          <p:nvPr>
            <p:ph idx="1"/>
          </p:nvPr>
        </p:nvPicPr>
        <p:blipFill>
          <a:blip r:embed="rId2" cstate="print"/>
          <a:srcRect/>
          <a:stretch>
            <a:fillRect/>
          </a:stretch>
        </p:blipFill>
        <p:spPr bwMode="auto">
          <a:xfrm>
            <a:off x="395536" y="332656"/>
            <a:ext cx="8280920" cy="396044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Immagine 4" descr="http://ts4.mm.bing.net/images/thumbnail.aspx?q=4716042089988607&amp;id=b06e3f4492296795e3ccf089503ce5c2&amp;url=http%3a%2f%2fwww.distrettodiluino.it%2fimmagini%2fcom_montana_luinese.jpg">
            <a:hlinkClick r:id="rId3"/>
          </p:cNvPr>
          <p:cNvPicPr/>
          <p:nvPr/>
        </p:nvPicPr>
        <p:blipFill>
          <a:blip r:embed="rId4" cstate="print"/>
          <a:srcRect/>
          <a:stretch>
            <a:fillRect/>
          </a:stretch>
        </p:blipFill>
        <p:spPr bwMode="auto">
          <a:xfrm>
            <a:off x="7164288" y="4725144"/>
            <a:ext cx="1368152" cy="1368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ttangolo 5"/>
          <p:cNvSpPr/>
          <p:nvPr/>
        </p:nvSpPr>
        <p:spPr>
          <a:xfrm>
            <a:off x="2483768" y="5157192"/>
            <a:ext cx="4499992" cy="923330"/>
          </a:xfrm>
          <a:prstGeom prst="rect">
            <a:avLst/>
          </a:prstGeom>
        </p:spPr>
        <p:txBody>
          <a:bodyPr wrap="square">
            <a:spAutoFit/>
          </a:bodyPr>
          <a:lstStyle/>
          <a:p>
            <a:r>
              <a:rPr lang="it-IT" dirty="0">
                <a:latin typeface="Berlin Sans FB" pitchFamily="34" charset="0"/>
              </a:rPr>
              <a:t>SIMBOLO DELLA COMUNITA’ MONTANA  VALLI DEL LUINESE , RIPRESO DALL’INCISIONE RUPESTRE.</a:t>
            </a:r>
          </a:p>
        </p:txBody>
      </p:sp>
    </p:spTree>
  </p:cSld>
  <p:clrMapOvr>
    <a:masterClrMapping/>
  </p:clrMapOvr>
  <p:transition advClick="0" advTm="500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descr="thumbnailCA2KUQ41.jpg"/>
          <p:cNvPicPr>
            <a:picLocks noChangeAspect="1"/>
          </p:cNvPicPr>
          <p:nvPr/>
        </p:nvPicPr>
        <p:blipFill>
          <a:blip r:embed="rId2" cstate="print">
            <a:lum contrast="10000"/>
          </a:blip>
          <a:stretch>
            <a:fillRect/>
          </a:stretch>
        </p:blipFill>
        <p:spPr>
          <a:xfrm>
            <a:off x="0" y="0"/>
            <a:ext cx="9144000" cy="6858000"/>
          </a:xfrm>
          <a:prstGeom prst="rect">
            <a:avLst/>
          </a:prstGeom>
        </p:spPr>
      </p:pic>
      <p:sp>
        <p:nvSpPr>
          <p:cNvPr id="2" name="Titolo 1"/>
          <p:cNvSpPr>
            <a:spLocks noGrp="1"/>
          </p:cNvSpPr>
          <p:nvPr>
            <p:ph type="title"/>
          </p:nvPr>
        </p:nvSpPr>
        <p:spPr>
          <a:xfrm>
            <a:off x="0" y="0"/>
            <a:ext cx="8219256" cy="5890666"/>
          </a:xfrm>
        </p:spPr>
        <p:txBody>
          <a:bodyPr>
            <a:normAutofit/>
          </a:bodyPr>
          <a:lstStyle/>
          <a:p>
            <a:r>
              <a:rPr lang="it-IT" sz="6000" b="1" dirty="0" smtClean="0">
                <a:solidFill>
                  <a:schemeClr val="accent2">
                    <a:lumMod val="50000"/>
                  </a:schemeClr>
                </a:solidFill>
                <a:latin typeface="Castellar" pitchFamily="18" charset="0"/>
              </a:rPr>
              <a:t>LA FLORA E LA FAUNA </a:t>
            </a:r>
            <a:r>
              <a:rPr lang="it-IT" sz="6000" b="1" dirty="0" err="1" smtClean="0">
                <a:solidFill>
                  <a:schemeClr val="accent2">
                    <a:lumMod val="50000"/>
                  </a:schemeClr>
                </a:solidFill>
                <a:latin typeface="Castellar" pitchFamily="18" charset="0"/>
              </a:rPr>
              <a:t>DI</a:t>
            </a:r>
            <a:r>
              <a:rPr lang="it-IT" sz="6000" b="1" dirty="0" smtClean="0">
                <a:solidFill>
                  <a:schemeClr val="accent2">
                    <a:lumMod val="50000"/>
                  </a:schemeClr>
                </a:solidFill>
                <a:latin typeface="Castellar" pitchFamily="18" charset="0"/>
              </a:rPr>
              <a:t> MONTEVIASCO E CURIGLIA</a:t>
            </a:r>
            <a:endParaRPr lang="it-IT" sz="6000" b="1" dirty="0">
              <a:solidFill>
                <a:schemeClr val="accent2">
                  <a:lumMod val="50000"/>
                </a:schemeClr>
              </a:solidFill>
              <a:latin typeface="Castellar" pitchFamily="18"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3" presetClass="entr" presetSubtype="1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DSC01776.JPG"/>
          <p:cNvPicPr/>
          <p:nvPr/>
        </p:nvPicPr>
        <p:blipFill>
          <a:blip r:embed="rId2" cstate="print">
            <a:lum bright="20000" contrast="-10000"/>
          </a:blip>
          <a:stretch>
            <a:fillRect/>
          </a:stretch>
        </p:blipFill>
        <p:spPr>
          <a:xfrm>
            <a:off x="0" y="0"/>
            <a:ext cx="9144000" cy="6858000"/>
          </a:xfrm>
          <a:prstGeom prst="rect">
            <a:avLst/>
          </a:prstGeom>
          <a:ln>
            <a:noFill/>
          </a:ln>
          <a:effectLst>
            <a:softEdge rad="112500"/>
          </a:effectLst>
        </p:spPr>
      </p:pic>
      <p:sp>
        <p:nvSpPr>
          <p:cNvPr id="2" name="Titolo 1"/>
          <p:cNvSpPr>
            <a:spLocks noGrp="1"/>
          </p:cNvSpPr>
          <p:nvPr>
            <p:ph type="ctrTitle"/>
          </p:nvPr>
        </p:nvSpPr>
        <p:spPr>
          <a:xfrm>
            <a:off x="755576" y="476672"/>
            <a:ext cx="7704856" cy="5328592"/>
          </a:xfrm>
          <a:noFill/>
        </p:spPr>
        <p:txBody>
          <a:bodyPr numCol="1">
            <a:noAutofit/>
          </a:bodyPr>
          <a:lstStyle/>
          <a:p>
            <a:pPr algn="l"/>
            <a:r>
              <a:rPr lang="it-IT" sz="2000" b="1" i="1" dirty="0" smtClean="0"/>
              <a:t/>
            </a:r>
            <a:br>
              <a:rPr lang="it-IT" sz="2000" b="1" i="1" dirty="0" smtClean="0"/>
            </a:br>
            <a:r>
              <a:rPr lang="it-IT" sz="2000" b="1" i="1" dirty="0"/>
              <a:t/>
            </a:r>
            <a:br>
              <a:rPr lang="it-IT" sz="2000" b="1" i="1" dirty="0"/>
            </a:br>
            <a:r>
              <a:rPr lang="it-IT" sz="2000" dirty="0"/>
              <a:t/>
            </a:r>
            <a:br>
              <a:rPr lang="it-IT" sz="2000" dirty="0"/>
            </a:br>
            <a:r>
              <a:rPr lang="it-IT" sz="2000" dirty="0" smtClean="0">
                <a:latin typeface="Candara" pitchFamily="34" charset="0"/>
              </a:rPr>
              <a:t/>
            </a:r>
            <a:br>
              <a:rPr lang="it-IT" sz="2000" dirty="0" smtClean="0">
                <a:latin typeface="Candara" pitchFamily="34" charset="0"/>
              </a:rPr>
            </a:br>
            <a:r>
              <a:rPr lang="it-IT" sz="2000" b="1" dirty="0" smtClean="0">
                <a:solidFill>
                  <a:schemeClr val="tx1">
                    <a:lumMod val="95000"/>
                    <a:lumOff val="5000"/>
                  </a:schemeClr>
                </a:solidFill>
                <a:latin typeface="Candara" pitchFamily="34" charset="0"/>
                <a:cs typeface="Arial" pitchFamily="34" charset="0"/>
              </a:rPr>
              <a:t>La </a:t>
            </a:r>
            <a:r>
              <a:rPr lang="it-IT" sz="2000" b="1" dirty="0" err="1">
                <a:solidFill>
                  <a:schemeClr val="tx1">
                    <a:lumMod val="95000"/>
                    <a:lumOff val="5000"/>
                  </a:schemeClr>
                </a:solidFill>
                <a:latin typeface="Candara" pitchFamily="34" charset="0"/>
                <a:cs typeface="Arial" pitchFamily="34" charset="0"/>
              </a:rPr>
              <a:t>Val</a:t>
            </a:r>
            <a:r>
              <a:rPr lang="it-IT" sz="2000" b="1" dirty="0">
                <a:solidFill>
                  <a:schemeClr val="tx1">
                    <a:lumMod val="95000"/>
                    <a:lumOff val="5000"/>
                  </a:schemeClr>
                </a:solidFill>
                <a:latin typeface="Candara" pitchFamily="34" charset="0"/>
                <a:cs typeface="Arial" pitchFamily="34" charset="0"/>
              </a:rPr>
              <a:t> </a:t>
            </a:r>
            <a:r>
              <a:rPr lang="it-IT" sz="2000" b="1" dirty="0" err="1">
                <a:solidFill>
                  <a:schemeClr val="tx1">
                    <a:lumMod val="95000"/>
                    <a:lumOff val="5000"/>
                  </a:schemeClr>
                </a:solidFill>
                <a:latin typeface="Candara" pitchFamily="34" charset="0"/>
                <a:cs typeface="Arial" pitchFamily="34" charset="0"/>
              </a:rPr>
              <a:t>Veddasca</a:t>
            </a:r>
            <a:r>
              <a:rPr lang="it-IT" sz="2000" b="1" dirty="0">
                <a:solidFill>
                  <a:schemeClr val="tx1">
                    <a:lumMod val="95000"/>
                    <a:lumOff val="5000"/>
                  </a:schemeClr>
                </a:solidFill>
                <a:latin typeface="Candara" pitchFamily="34" charset="0"/>
                <a:cs typeface="Arial" pitchFamily="34" charset="0"/>
              </a:rPr>
              <a:t> occupa la parte più settentrionale della provincia di Varese e si presenta ancor oggi come una valle solitaria e selvaggia, dove notevoli sono le testimonianze della cultura rurale prealpina. La storia degli insediamenti umani nella valle è molto antica, dimostrata dal ritrovamento di graffiti preistorici.</a:t>
            </a:r>
            <a:br>
              <a:rPr lang="it-IT" sz="2000" b="1" dirty="0">
                <a:solidFill>
                  <a:schemeClr val="tx1">
                    <a:lumMod val="95000"/>
                    <a:lumOff val="5000"/>
                  </a:schemeClr>
                </a:solidFill>
                <a:latin typeface="Candara" pitchFamily="34" charset="0"/>
                <a:cs typeface="Arial" pitchFamily="34" charset="0"/>
              </a:rPr>
            </a:br>
            <a:r>
              <a:rPr lang="it-IT" sz="2000" b="1" dirty="0">
                <a:solidFill>
                  <a:schemeClr val="tx1">
                    <a:lumMod val="95000"/>
                    <a:lumOff val="5000"/>
                  </a:schemeClr>
                </a:solidFill>
                <a:latin typeface="Candara" pitchFamily="34" charset="0"/>
                <a:cs typeface="Arial" pitchFamily="34" charset="0"/>
              </a:rPr>
              <a:t>Interamente solcata dal torrente </a:t>
            </a:r>
            <a:r>
              <a:rPr lang="it-IT" sz="2000" b="1" dirty="0" err="1">
                <a:solidFill>
                  <a:schemeClr val="tx1">
                    <a:lumMod val="95000"/>
                    <a:lumOff val="5000"/>
                  </a:schemeClr>
                </a:solidFill>
                <a:latin typeface="Candara" pitchFamily="34" charset="0"/>
                <a:cs typeface="Arial" pitchFamily="34" charset="0"/>
              </a:rPr>
              <a:t>Giona</a:t>
            </a:r>
            <a:r>
              <a:rPr lang="it-IT" sz="2000" b="1" dirty="0">
                <a:solidFill>
                  <a:schemeClr val="tx1">
                    <a:lumMod val="95000"/>
                    <a:lumOff val="5000"/>
                  </a:schemeClr>
                </a:solidFill>
                <a:latin typeface="Candara" pitchFamily="34" charset="0"/>
                <a:cs typeface="Arial" pitchFamily="34" charset="0"/>
              </a:rPr>
              <a:t>, che dal monte Tamaro scende verso il lago Maggiore</a:t>
            </a:r>
            <a:r>
              <a:rPr lang="it-IT" sz="2000" b="1" dirty="0" smtClean="0">
                <a:solidFill>
                  <a:schemeClr val="tx1">
                    <a:lumMod val="95000"/>
                    <a:lumOff val="5000"/>
                  </a:schemeClr>
                </a:solidFill>
                <a:latin typeface="Candara" pitchFamily="34" charset="0"/>
                <a:cs typeface="Arial" pitchFamily="34" charset="0"/>
              </a:rPr>
              <a:t>, la vallata </a:t>
            </a:r>
            <a:r>
              <a:rPr lang="it-IT" sz="2000" b="1" dirty="0">
                <a:solidFill>
                  <a:schemeClr val="tx1">
                    <a:lumMod val="95000"/>
                    <a:lumOff val="5000"/>
                  </a:schemeClr>
                </a:solidFill>
                <a:latin typeface="Candara" pitchFamily="34" charset="0"/>
                <a:cs typeface="Arial" pitchFamily="34" charset="0"/>
              </a:rPr>
              <a:t>non presenta vie di comunicazione tra i due versanti. </a:t>
            </a:r>
            <a:r>
              <a:rPr lang="it-IT" sz="2000" b="1" dirty="0" smtClean="0">
                <a:solidFill>
                  <a:schemeClr val="tx1">
                    <a:lumMod val="95000"/>
                    <a:lumOff val="5000"/>
                  </a:schemeClr>
                </a:solidFill>
                <a:latin typeface="Candara" pitchFamily="34" charset="0"/>
                <a:cs typeface="Arial" pitchFamily="34" charset="0"/>
              </a:rPr>
              <a:t> Il </a:t>
            </a:r>
            <a:r>
              <a:rPr lang="it-IT" sz="2000" b="1" dirty="0">
                <a:solidFill>
                  <a:schemeClr val="tx1">
                    <a:lumMod val="95000"/>
                    <a:lumOff val="5000"/>
                  </a:schemeClr>
                </a:solidFill>
                <a:latin typeface="Candara" pitchFamily="34" charset="0"/>
                <a:cs typeface="Arial" pitchFamily="34" charset="0"/>
              </a:rPr>
              <a:t>versante alla destra orografica del torrente </a:t>
            </a:r>
            <a:r>
              <a:rPr lang="it-IT" sz="2000" b="1" dirty="0" err="1">
                <a:solidFill>
                  <a:schemeClr val="tx1">
                    <a:lumMod val="95000"/>
                    <a:lumOff val="5000"/>
                  </a:schemeClr>
                </a:solidFill>
                <a:latin typeface="Candara" pitchFamily="34" charset="0"/>
                <a:cs typeface="Arial" pitchFamily="34" charset="0"/>
              </a:rPr>
              <a:t>Giona</a:t>
            </a:r>
            <a:r>
              <a:rPr lang="it-IT" sz="2000" b="1" dirty="0">
                <a:solidFill>
                  <a:schemeClr val="tx1">
                    <a:lumMod val="95000"/>
                    <a:lumOff val="5000"/>
                  </a:schemeClr>
                </a:solidFill>
                <a:latin typeface="Candara" pitchFamily="34" charset="0"/>
                <a:cs typeface="Arial" pitchFamily="34" charset="0"/>
              </a:rPr>
              <a:t> presenta </a:t>
            </a:r>
            <a:r>
              <a:rPr lang="it-IT" sz="2000" b="1" dirty="0" smtClean="0">
                <a:solidFill>
                  <a:schemeClr val="tx1">
                    <a:lumMod val="95000"/>
                    <a:lumOff val="5000"/>
                  </a:schemeClr>
                </a:solidFill>
                <a:latin typeface="Candara" pitchFamily="34" charset="0"/>
                <a:cs typeface="Arial" pitchFamily="34" charset="0"/>
              </a:rPr>
              <a:t>numerosi </a:t>
            </a:r>
            <a:r>
              <a:rPr lang="it-IT" sz="2000" b="1" dirty="0">
                <a:solidFill>
                  <a:schemeClr val="tx1">
                    <a:lumMod val="95000"/>
                    <a:lumOff val="5000"/>
                  </a:schemeClr>
                </a:solidFill>
                <a:latin typeface="Candara" pitchFamily="34" charset="0"/>
                <a:cs typeface="Arial" pitchFamily="34" charset="0"/>
              </a:rPr>
              <a:t>piccoli </a:t>
            </a:r>
            <a:r>
              <a:rPr lang="it-IT" sz="2000" b="1" dirty="0" smtClean="0">
                <a:solidFill>
                  <a:schemeClr val="tx1">
                    <a:lumMod val="95000"/>
                    <a:lumOff val="5000"/>
                  </a:schemeClr>
                </a:solidFill>
                <a:latin typeface="Candara" pitchFamily="34" charset="0"/>
                <a:cs typeface="Arial" pitchFamily="34" charset="0"/>
              </a:rPr>
              <a:t>paesi, </a:t>
            </a:r>
            <a:r>
              <a:rPr lang="it-IT" sz="2000" b="1" dirty="0">
                <a:solidFill>
                  <a:schemeClr val="tx1">
                    <a:lumMod val="95000"/>
                    <a:lumOff val="5000"/>
                  </a:schemeClr>
                </a:solidFill>
                <a:latin typeface="Candara" pitchFamily="34" charset="0"/>
                <a:cs typeface="Arial" pitchFamily="34" charset="0"/>
              </a:rPr>
              <a:t>tenuti in vita dalla tortuosa strada che da </a:t>
            </a:r>
            <a:r>
              <a:rPr lang="it-IT" sz="2000" b="1" dirty="0" err="1">
                <a:solidFill>
                  <a:schemeClr val="tx1">
                    <a:lumMod val="95000"/>
                    <a:lumOff val="5000"/>
                  </a:schemeClr>
                </a:solidFill>
                <a:latin typeface="Candara" pitchFamily="34" charset="0"/>
                <a:cs typeface="Arial" pitchFamily="34" charset="0"/>
              </a:rPr>
              <a:t>Maccagno</a:t>
            </a:r>
            <a:r>
              <a:rPr lang="it-IT" sz="2000" b="1" dirty="0">
                <a:solidFill>
                  <a:schemeClr val="tx1">
                    <a:lumMod val="95000"/>
                    <a:lumOff val="5000"/>
                  </a:schemeClr>
                </a:solidFill>
                <a:latin typeface="Candara" pitchFamily="34" charset="0"/>
                <a:cs typeface="Arial" pitchFamily="34" charset="0"/>
              </a:rPr>
              <a:t> conduce a </a:t>
            </a:r>
            <a:r>
              <a:rPr lang="it-IT" sz="2000" b="1" dirty="0" err="1">
                <a:solidFill>
                  <a:schemeClr val="tx1">
                    <a:lumMod val="95000"/>
                    <a:lumOff val="5000"/>
                  </a:schemeClr>
                </a:solidFill>
                <a:latin typeface="Candara" pitchFamily="34" charset="0"/>
                <a:cs typeface="Arial" pitchFamily="34" charset="0"/>
              </a:rPr>
              <a:t>Indemini</a:t>
            </a:r>
            <a:r>
              <a:rPr lang="it-IT" sz="2000" b="1" dirty="0">
                <a:solidFill>
                  <a:schemeClr val="tx1">
                    <a:lumMod val="95000"/>
                    <a:lumOff val="5000"/>
                  </a:schemeClr>
                </a:solidFill>
                <a:latin typeface="Candara" pitchFamily="34" charset="0"/>
                <a:cs typeface="Arial" pitchFamily="34" charset="0"/>
              </a:rPr>
              <a:t>, in territorio Elvetico: </a:t>
            </a:r>
            <a:r>
              <a:rPr lang="it-IT" sz="2000" b="1" dirty="0" err="1">
                <a:solidFill>
                  <a:schemeClr val="tx1">
                    <a:lumMod val="95000"/>
                    <a:lumOff val="5000"/>
                  </a:schemeClr>
                </a:solidFill>
                <a:latin typeface="Candara" pitchFamily="34" charset="0"/>
                <a:cs typeface="Arial" pitchFamily="34" charset="0"/>
              </a:rPr>
              <a:t>Veddo</a:t>
            </a:r>
            <a:r>
              <a:rPr lang="it-IT" sz="2000" b="1" dirty="0">
                <a:solidFill>
                  <a:schemeClr val="tx1">
                    <a:lumMod val="95000"/>
                    <a:lumOff val="5000"/>
                  </a:schemeClr>
                </a:solidFill>
                <a:latin typeface="Candara" pitchFamily="34" charset="0"/>
                <a:cs typeface="Arial" pitchFamily="34" charset="0"/>
              </a:rPr>
              <a:t>, </a:t>
            </a:r>
            <a:r>
              <a:rPr lang="it-IT" sz="2000" b="1" dirty="0" err="1">
                <a:solidFill>
                  <a:schemeClr val="tx1">
                    <a:lumMod val="95000"/>
                    <a:lumOff val="5000"/>
                  </a:schemeClr>
                </a:solidFill>
                <a:latin typeface="Candara" pitchFamily="34" charset="0"/>
                <a:cs typeface="Arial" pitchFamily="34" charset="0"/>
              </a:rPr>
              <a:t>Garabiolo</a:t>
            </a:r>
            <a:r>
              <a:rPr lang="it-IT" sz="2000" b="1" dirty="0">
                <a:solidFill>
                  <a:schemeClr val="tx1">
                    <a:lumMod val="95000"/>
                    <a:lumOff val="5000"/>
                  </a:schemeClr>
                </a:solidFill>
                <a:latin typeface="Candara" pitchFamily="34" charset="0"/>
                <a:cs typeface="Arial" pitchFamily="34" charset="0"/>
              </a:rPr>
              <a:t>, </a:t>
            </a:r>
            <a:r>
              <a:rPr lang="it-IT" sz="2000" b="1" dirty="0" err="1">
                <a:solidFill>
                  <a:schemeClr val="tx1">
                    <a:lumMod val="95000"/>
                    <a:lumOff val="5000"/>
                  </a:schemeClr>
                </a:solidFill>
                <a:latin typeface="Candara" pitchFamily="34" charset="0"/>
                <a:cs typeface="Arial" pitchFamily="34" charset="0"/>
              </a:rPr>
              <a:t>Cadero</a:t>
            </a:r>
            <a:r>
              <a:rPr lang="it-IT" sz="2000" b="1" dirty="0">
                <a:solidFill>
                  <a:schemeClr val="tx1">
                    <a:lumMod val="95000"/>
                    <a:lumOff val="5000"/>
                  </a:schemeClr>
                </a:solidFill>
                <a:latin typeface="Candara" pitchFamily="34" charset="0"/>
                <a:cs typeface="Arial" pitchFamily="34" charset="0"/>
              </a:rPr>
              <a:t>, </a:t>
            </a:r>
            <a:r>
              <a:rPr lang="it-IT" sz="2000" b="1" dirty="0" err="1">
                <a:solidFill>
                  <a:schemeClr val="tx1">
                    <a:lumMod val="95000"/>
                    <a:lumOff val="5000"/>
                  </a:schemeClr>
                </a:solidFill>
                <a:latin typeface="Candara" pitchFamily="34" charset="0"/>
                <a:cs typeface="Arial" pitchFamily="34" charset="0"/>
              </a:rPr>
              <a:t>Graglio</a:t>
            </a:r>
            <a:r>
              <a:rPr lang="it-IT" sz="2000" b="1" dirty="0">
                <a:solidFill>
                  <a:schemeClr val="tx1">
                    <a:lumMod val="95000"/>
                    <a:lumOff val="5000"/>
                  </a:schemeClr>
                </a:solidFill>
                <a:latin typeface="Candara" pitchFamily="34" charset="0"/>
                <a:cs typeface="Arial" pitchFamily="34" charset="0"/>
              </a:rPr>
              <a:t>, </a:t>
            </a:r>
            <a:r>
              <a:rPr lang="it-IT" sz="2000" b="1" dirty="0" err="1">
                <a:solidFill>
                  <a:schemeClr val="tx1">
                    <a:lumMod val="95000"/>
                    <a:lumOff val="5000"/>
                  </a:schemeClr>
                </a:solidFill>
                <a:latin typeface="Candara" pitchFamily="34" charset="0"/>
                <a:cs typeface="Arial" pitchFamily="34" charset="0"/>
              </a:rPr>
              <a:t>Armio</a:t>
            </a:r>
            <a:r>
              <a:rPr lang="it-IT" sz="2000" b="1" dirty="0">
                <a:solidFill>
                  <a:schemeClr val="tx1">
                    <a:lumMod val="95000"/>
                    <a:lumOff val="5000"/>
                  </a:schemeClr>
                </a:solidFill>
                <a:latin typeface="Candara" pitchFamily="34" charset="0"/>
                <a:cs typeface="Arial" pitchFamily="34" charset="0"/>
              </a:rPr>
              <a:t>, </a:t>
            </a:r>
            <a:r>
              <a:rPr lang="it-IT" sz="2000" b="1" dirty="0" err="1">
                <a:solidFill>
                  <a:schemeClr val="tx1">
                    <a:lumMod val="95000"/>
                    <a:lumOff val="5000"/>
                  </a:schemeClr>
                </a:solidFill>
                <a:latin typeface="Candara" pitchFamily="34" charset="0"/>
                <a:cs typeface="Arial" pitchFamily="34" charset="0"/>
              </a:rPr>
              <a:t>Lozzo</a:t>
            </a:r>
            <a:r>
              <a:rPr lang="it-IT" sz="2000" b="1" dirty="0">
                <a:solidFill>
                  <a:schemeClr val="tx1">
                    <a:lumMod val="95000"/>
                    <a:lumOff val="5000"/>
                  </a:schemeClr>
                </a:solidFill>
                <a:latin typeface="Candara" pitchFamily="34" charset="0"/>
                <a:cs typeface="Arial" pitchFamily="34" charset="0"/>
              </a:rPr>
              <a:t>, </a:t>
            </a:r>
            <a:r>
              <a:rPr lang="it-IT" sz="2000" b="1" dirty="0" err="1">
                <a:solidFill>
                  <a:schemeClr val="tx1">
                    <a:lumMod val="95000"/>
                    <a:lumOff val="5000"/>
                  </a:schemeClr>
                </a:solidFill>
                <a:latin typeface="Candara" pitchFamily="34" charset="0"/>
                <a:cs typeface="Arial" pitchFamily="34" charset="0"/>
              </a:rPr>
              <a:t>Biegno</a:t>
            </a:r>
            <a:r>
              <a:rPr lang="it-IT" sz="2000" b="1" dirty="0">
                <a:solidFill>
                  <a:schemeClr val="tx1">
                    <a:lumMod val="95000"/>
                    <a:lumOff val="5000"/>
                  </a:schemeClr>
                </a:solidFill>
                <a:latin typeface="Candara" pitchFamily="34" charset="0"/>
                <a:cs typeface="Arial" pitchFamily="34" charset="0"/>
              </a:rPr>
              <a:t>.</a:t>
            </a:r>
            <a:br>
              <a:rPr lang="it-IT" sz="2000" b="1" dirty="0">
                <a:solidFill>
                  <a:schemeClr val="tx1">
                    <a:lumMod val="95000"/>
                    <a:lumOff val="5000"/>
                  </a:schemeClr>
                </a:solidFill>
                <a:latin typeface="Candara" pitchFamily="34" charset="0"/>
                <a:cs typeface="Arial" pitchFamily="34" charset="0"/>
              </a:rPr>
            </a:br>
            <a:r>
              <a:rPr lang="it-IT" sz="2000" b="1" dirty="0" err="1" smtClean="0">
                <a:solidFill>
                  <a:schemeClr val="tx1">
                    <a:lumMod val="95000"/>
                    <a:lumOff val="5000"/>
                  </a:schemeClr>
                </a:solidFill>
                <a:latin typeface="Candara" pitchFamily="34" charset="0"/>
                <a:cs typeface="Arial" pitchFamily="34" charset="0"/>
              </a:rPr>
              <a:t>Veddo</a:t>
            </a:r>
            <a:r>
              <a:rPr lang="it-IT" sz="2000" b="1" dirty="0" smtClean="0">
                <a:solidFill>
                  <a:schemeClr val="tx1">
                    <a:lumMod val="95000"/>
                    <a:lumOff val="5000"/>
                  </a:schemeClr>
                </a:solidFill>
                <a:latin typeface="Candara" pitchFamily="34" charset="0"/>
                <a:cs typeface="Arial" pitchFamily="34" charset="0"/>
              </a:rPr>
              <a:t> ,che </a:t>
            </a:r>
            <a:r>
              <a:rPr lang="it-IT" sz="2000" b="1" dirty="0">
                <a:solidFill>
                  <a:schemeClr val="tx1">
                    <a:lumMod val="95000"/>
                    <a:lumOff val="5000"/>
                  </a:schemeClr>
                </a:solidFill>
                <a:latin typeface="Candara" pitchFamily="34" charset="0"/>
                <a:cs typeface="Arial" pitchFamily="34" charset="0"/>
              </a:rPr>
              <a:t>ha dato il nome alla </a:t>
            </a:r>
            <a:r>
              <a:rPr lang="it-IT" sz="2000" b="1" dirty="0" smtClean="0">
                <a:solidFill>
                  <a:schemeClr val="tx1">
                    <a:lumMod val="95000"/>
                    <a:lumOff val="5000"/>
                  </a:schemeClr>
                </a:solidFill>
                <a:latin typeface="Candara" pitchFamily="34" charset="0"/>
                <a:cs typeface="Arial" pitchFamily="34" charset="0"/>
              </a:rPr>
              <a:t>valle, </a:t>
            </a:r>
            <a:r>
              <a:rPr lang="it-IT" sz="2000" b="1" dirty="0">
                <a:solidFill>
                  <a:schemeClr val="tx1">
                    <a:lumMod val="95000"/>
                    <a:lumOff val="5000"/>
                  </a:schemeClr>
                </a:solidFill>
                <a:latin typeface="Candara" pitchFamily="34" charset="0"/>
                <a:cs typeface="Arial" pitchFamily="34" charset="0"/>
              </a:rPr>
              <a:t>e </a:t>
            </a:r>
            <a:r>
              <a:rPr lang="it-IT" sz="2000" b="1" dirty="0" err="1" smtClean="0">
                <a:solidFill>
                  <a:schemeClr val="tx1">
                    <a:lumMod val="95000"/>
                    <a:lumOff val="5000"/>
                  </a:schemeClr>
                </a:solidFill>
                <a:latin typeface="Candara" pitchFamily="34" charset="0"/>
                <a:cs typeface="Arial" pitchFamily="34" charset="0"/>
              </a:rPr>
              <a:t>Garabiolo</a:t>
            </a:r>
            <a:r>
              <a:rPr lang="it-IT" sz="2000" b="1" dirty="0" smtClean="0">
                <a:solidFill>
                  <a:schemeClr val="tx1">
                    <a:lumMod val="95000"/>
                    <a:lumOff val="5000"/>
                  </a:schemeClr>
                </a:solidFill>
                <a:latin typeface="Candara" pitchFamily="34" charset="0"/>
                <a:cs typeface="Arial" pitchFamily="34" charset="0"/>
              </a:rPr>
              <a:t> </a:t>
            </a:r>
            <a:r>
              <a:rPr lang="it-IT" sz="2000" b="1" dirty="0">
                <a:solidFill>
                  <a:schemeClr val="tx1">
                    <a:lumMod val="95000"/>
                    <a:lumOff val="5000"/>
                  </a:schemeClr>
                </a:solidFill>
                <a:latin typeface="Candara" pitchFamily="34" charset="0"/>
                <a:cs typeface="Arial" pitchFamily="34" charset="0"/>
              </a:rPr>
              <a:t>sono oggi frazioni del comune di </a:t>
            </a:r>
            <a:r>
              <a:rPr lang="it-IT" sz="2000" b="1" dirty="0" err="1">
                <a:solidFill>
                  <a:schemeClr val="tx1">
                    <a:lumMod val="95000"/>
                    <a:lumOff val="5000"/>
                  </a:schemeClr>
                </a:solidFill>
                <a:latin typeface="Candara" pitchFamily="34" charset="0"/>
                <a:cs typeface="Arial" pitchFamily="34" charset="0"/>
              </a:rPr>
              <a:t>Maccagno</a:t>
            </a:r>
            <a:r>
              <a:rPr lang="it-IT" sz="2000" b="1" dirty="0">
                <a:solidFill>
                  <a:schemeClr val="tx1">
                    <a:lumMod val="95000"/>
                    <a:lumOff val="5000"/>
                  </a:schemeClr>
                </a:solidFill>
                <a:latin typeface="Candara" pitchFamily="34" charset="0"/>
                <a:cs typeface="Arial" pitchFamily="34" charset="0"/>
              </a:rPr>
              <a:t>, mentre </a:t>
            </a:r>
            <a:r>
              <a:rPr lang="it-IT" sz="2000" b="1" dirty="0" err="1">
                <a:solidFill>
                  <a:schemeClr val="tx1">
                    <a:lumMod val="95000"/>
                    <a:lumOff val="5000"/>
                  </a:schemeClr>
                </a:solidFill>
                <a:latin typeface="Candara" pitchFamily="34" charset="0"/>
                <a:cs typeface="Arial" pitchFamily="34" charset="0"/>
              </a:rPr>
              <a:t>Cadero</a:t>
            </a:r>
            <a:r>
              <a:rPr lang="it-IT" sz="2000" b="1" dirty="0">
                <a:solidFill>
                  <a:schemeClr val="tx1">
                    <a:lumMod val="95000"/>
                    <a:lumOff val="5000"/>
                  </a:schemeClr>
                </a:solidFill>
                <a:latin typeface="Candara" pitchFamily="34" charset="0"/>
                <a:cs typeface="Arial" pitchFamily="34" charset="0"/>
              </a:rPr>
              <a:t>, </a:t>
            </a:r>
            <a:r>
              <a:rPr lang="it-IT" sz="2000" b="1" dirty="0" err="1">
                <a:solidFill>
                  <a:schemeClr val="tx1">
                    <a:lumMod val="95000"/>
                    <a:lumOff val="5000"/>
                  </a:schemeClr>
                </a:solidFill>
                <a:latin typeface="Candara" pitchFamily="34" charset="0"/>
                <a:cs typeface="Arial" pitchFamily="34" charset="0"/>
              </a:rPr>
              <a:t>Graglio</a:t>
            </a:r>
            <a:r>
              <a:rPr lang="it-IT" sz="2000" b="1" dirty="0">
                <a:solidFill>
                  <a:schemeClr val="tx1">
                    <a:lumMod val="95000"/>
                    <a:lumOff val="5000"/>
                  </a:schemeClr>
                </a:solidFill>
                <a:latin typeface="Candara" pitchFamily="34" charset="0"/>
                <a:cs typeface="Arial" pitchFamily="34" charset="0"/>
              </a:rPr>
              <a:t>, </a:t>
            </a:r>
            <a:r>
              <a:rPr lang="it-IT" sz="2000" b="1" dirty="0" err="1">
                <a:solidFill>
                  <a:schemeClr val="tx1">
                    <a:lumMod val="95000"/>
                    <a:lumOff val="5000"/>
                  </a:schemeClr>
                </a:solidFill>
                <a:latin typeface="Candara" pitchFamily="34" charset="0"/>
                <a:cs typeface="Arial" pitchFamily="34" charset="0"/>
              </a:rPr>
              <a:t>Armio</a:t>
            </a:r>
            <a:r>
              <a:rPr lang="it-IT" sz="2000" b="1" dirty="0">
                <a:solidFill>
                  <a:schemeClr val="tx1">
                    <a:lumMod val="95000"/>
                    <a:lumOff val="5000"/>
                  </a:schemeClr>
                </a:solidFill>
                <a:latin typeface="Candara" pitchFamily="34" charset="0"/>
                <a:cs typeface="Arial" pitchFamily="34" charset="0"/>
              </a:rPr>
              <a:t> (sede comunale), </a:t>
            </a:r>
            <a:r>
              <a:rPr lang="it-IT" sz="2000" b="1" dirty="0" err="1">
                <a:solidFill>
                  <a:schemeClr val="tx1">
                    <a:lumMod val="95000"/>
                    <a:lumOff val="5000"/>
                  </a:schemeClr>
                </a:solidFill>
                <a:latin typeface="Candara" pitchFamily="34" charset="0"/>
                <a:cs typeface="Arial" pitchFamily="34" charset="0"/>
              </a:rPr>
              <a:t>Lozzo</a:t>
            </a:r>
            <a:r>
              <a:rPr lang="it-IT" sz="2000" b="1" dirty="0">
                <a:solidFill>
                  <a:schemeClr val="tx1">
                    <a:lumMod val="95000"/>
                    <a:lumOff val="5000"/>
                  </a:schemeClr>
                </a:solidFill>
                <a:latin typeface="Candara" pitchFamily="34" charset="0"/>
                <a:cs typeface="Arial" pitchFamily="34" charset="0"/>
              </a:rPr>
              <a:t> e </a:t>
            </a:r>
            <a:r>
              <a:rPr lang="it-IT" sz="2000" b="1" dirty="0" err="1">
                <a:solidFill>
                  <a:schemeClr val="tx1">
                    <a:lumMod val="95000"/>
                    <a:lumOff val="5000"/>
                  </a:schemeClr>
                </a:solidFill>
                <a:latin typeface="Candara" pitchFamily="34" charset="0"/>
                <a:cs typeface="Arial" pitchFamily="34" charset="0"/>
              </a:rPr>
              <a:t>Biegno</a:t>
            </a:r>
            <a:r>
              <a:rPr lang="it-IT" sz="2000" b="1" dirty="0">
                <a:solidFill>
                  <a:schemeClr val="tx1">
                    <a:lumMod val="95000"/>
                    <a:lumOff val="5000"/>
                  </a:schemeClr>
                </a:solidFill>
                <a:latin typeface="Candara" pitchFamily="34" charset="0"/>
                <a:cs typeface="Arial" pitchFamily="34" charset="0"/>
              </a:rPr>
              <a:t> hanno dato vita al Comune di </a:t>
            </a:r>
            <a:r>
              <a:rPr lang="it-IT" sz="2000" b="1" dirty="0" err="1">
                <a:solidFill>
                  <a:schemeClr val="tx1">
                    <a:lumMod val="95000"/>
                    <a:lumOff val="5000"/>
                  </a:schemeClr>
                </a:solidFill>
                <a:latin typeface="Candara" pitchFamily="34" charset="0"/>
                <a:cs typeface="Arial" pitchFamily="34" charset="0"/>
              </a:rPr>
              <a:t>Veddasca</a:t>
            </a:r>
            <a:r>
              <a:rPr lang="it-IT" sz="2000" b="1" dirty="0">
                <a:solidFill>
                  <a:schemeClr val="tx1">
                    <a:lumMod val="95000"/>
                    <a:lumOff val="5000"/>
                  </a:schemeClr>
                </a:solidFill>
                <a:latin typeface="Candara" pitchFamily="34" charset="0"/>
                <a:cs typeface="Arial" pitchFamily="34" charset="0"/>
              </a:rPr>
              <a:t>. </a:t>
            </a:r>
            <a:br>
              <a:rPr lang="it-IT" sz="2000" b="1" dirty="0">
                <a:solidFill>
                  <a:schemeClr val="tx1">
                    <a:lumMod val="95000"/>
                    <a:lumOff val="5000"/>
                  </a:schemeClr>
                </a:solidFill>
                <a:latin typeface="Candara" pitchFamily="34" charset="0"/>
                <a:cs typeface="Arial" pitchFamily="34" charset="0"/>
              </a:rPr>
            </a:br>
            <a:r>
              <a:rPr lang="it-IT" sz="2000" b="1" dirty="0">
                <a:solidFill>
                  <a:schemeClr val="tx1">
                    <a:lumMod val="95000"/>
                    <a:lumOff val="5000"/>
                  </a:schemeClr>
                </a:solidFill>
                <a:latin typeface="Candara" pitchFamily="34" charset="0"/>
                <a:cs typeface="Arial" pitchFamily="34" charset="0"/>
              </a:rPr>
              <a:t>Sull'altro versante, invece, l'abbandono è molto più pronunciato e l'unico paese che è riuscito a mantenersi vitale è </a:t>
            </a:r>
            <a:r>
              <a:rPr lang="it-IT" sz="2000" b="1" dirty="0" err="1" smtClean="0">
                <a:solidFill>
                  <a:schemeClr val="tx1">
                    <a:lumMod val="95000"/>
                    <a:lumOff val="5000"/>
                  </a:schemeClr>
                </a:solidFill>
                <a:latin typeface="Candara" pitchFamily="34" charset="0"/>
                <a:cs typeface="Arial" pitchFamily="34" charset="0"/>
              </a:rPr>
              <a:t>Curiglia</a:t>
            </a:r>
            <a:r>
              <a:rPr lang="it-IT" sz="2000" b="1" dirty="0">
                <a:solidFill>
                  <a:schemeClr val="tx1">
                    <a:lumMod val="95000"/>
                    <a:lumOff val="5000"/>
                  </a:schemeClr>
                </a:solidFill>
                <a:latin typeface="Candara" pitchFamily="34" charset="0"/>
                <a:cs typeface="Arial" pitchFamily="34" charset="0"/>
              </a:rPr>
              <a:t> </a:t>
            </a:r>
            <a:r>
              <a:rPr lang="it-IT" sz="2000" b="1" dirty="0" smtClean="0">
                <a:solidFill>
                  <a:schemeClr val="tx1">
                    <a:lumMod val="95000"/>
                    <a:lumOff val="5000"/>
                  </a:schemeClr>
                </a:solidFill>
                <a:latin typeface="Candara" pitchFamily="34" charset="0"/>
                <a:cs typeface="Arial" pitchFamily="34" charset="0"/>
              </a:rPr>
              <a:t>con la stazione di Monteviasco, raggiungibili </a:t>
            </a:r>
            <a:r>
              <a:rPr lang="it-IT" sz="2000" b="1" dirty="0">
                <a:solidFill>
                  <a:schemeClr val="tx1">
                    <a:lumMod val="95000"/>
                    <a:lumOff val="5000"/>
                  </a:schemeClr>
                </a:solidFill>
                <a:latin typeface="Candara" pitchFamily="34" charset="0"/>
                <a:cs typeface="Arial" pitchFamily="34" charset="0"/>
              </a:rPr>
              <a:t>dall'unica strada proveniente da </a:t>
            </a:r>
            <a:r>
              <a:rPr lang="it-IT" sz="2000" b="1" dirty="0" err="1">
                <a:solidFill>
                  <a:schemeClr val="tx1">
                    <a:lumMod val="95000"/>
                    <a:lumOff val="5000"/>
                  </a:schemeClr>
                </a:solidFill>
                <a:latin typeface="Candara" pitchFamily="34" charset="0"/>
                <a:cs typeface="Arial" pitchFamily="34" charset="0"/>
              </a:rPr>
              <a:t>Dumenza</a:t>
            </a:r>
            <a:r>
              <a:rPr lang="it-IT" sz="2000" b="1" dirty="0">
                <a:solidFill>
                  <a:schemeClr val="tx1">
                    <a:lumMod val="95000"/>
                    <a:lumOff val="5000"/>
                  </a:schemeClr>
                </a:solidFill>
                <a:latin typeface="Candara" pitchFamily="34" charset="0"/>
                <a:cs typeface="Arial" pitchFamily="34" charset="0"/>
              </a:rPr>
              <a:t>. </a:t>
            </a:r>
            <a:endParaRPr lang="it-IT" sz="2800" b="1" dirty="0">
              <a:solidFill>
                <a:schemeClr val="tx1">
                  <a:lumMod val="95000"/>
                  <a:lumOff val="5000"/>
                </a:schemeClr>
              </a:solidFill>
              <a:latin typeface="Candara" pitchFamily="34" charset="0"/>
            </a:endParaRPr>
          </a:p>
        </p:txBody>
      </p:sp>
      <p:sp>
        <p:nvSpPr>
          <p:cNvPr id="5" name="Rettangolo 4"/>
          <p:cNvSpPr/>
          <p:nvPr/>
        </p:nvSpPr>
        <p:spPr>
          <a:xfrm>
            <a:off x="395536" y="260648"/>
            <a:ext cx="7776864" cy="707886"/>
          </a:xfrm>
          <a:prstGeom prst="rect">
            <a:avLst/>
          </a:prstGeom>
          <a:noFill/>
          <a:effectLst>
            <a:glow rad="63500">
              <a:schemeClr val="accent5">
                <a:satMod val="175000"/>
                <a:alpha val="40000"/>
              </a:schemeClr>
            </a:glow>
          </a:effectLst>
        </p:spPr>
        <p:txBody>
          <a:bodyPr wrap="square" lIns="91440" tIns="45720" rIns="91440" bIns="45720">
            <a:spAutoFit/>
          </a:bodyPr>
          <a:lstStyle/>
          <a:p>
            <a:pPr algn="ctr"/>
            <a:r>
              <a:rPr lang="it-IT" sz="4000" b="1" i="1" cap="none" spc="0" dirty="0" smtClean="0">
                <a:ln w="10160">
                  <a:solidFill>
                    <a:schemeClr val="accent1"/>
                  </a:solidFill>
                  <a:prstDash val="solid"/>
                </a:ln>
                <a:solidFill>
                  <a:srgbClr val="514D99"/>
                </a:solidFill>
                <a:effectLst>
                  <a:outerShdw blurRad="38100" dist="32000" dir="5400000" algn="tl">
                    <a:srgbClr val="000000">
                      <a:alpha val="30000"/>
                    </a:srgbClr>
                  </a:outerShdw>
                </a:effectLst>
                <a:latin typeface="Comic Sans MS" pitchFamily="66" charset="0"/>
              </a:rPr>
              <a:t>VAL </a:t>
            </a:r>
            <a:r>
              <a:rPr lang="it-IT" sz="4000" b="1" i="1" cap="none" spc="0" dirty="0">
                <a:ln w="10160">
                  <a:solidFill>
                    <a:schemeClr val="accent1"/>
                  </a:solidFill>
                  <a:prstDash val="solid"/>
                </a:ln>
                <a:solidFill>
                  <a:srgbClr val="514D99"/>
                </a:solidFill>
                <a:effectLst>
                  <a:outerShdw blurRad="38100" dist="32000" dir="5400000" algn="tl">
                    <a:srgbClr val="000000">
                      <a:alpha val="30000"/>
                    </a:srgbClr>
                  </a:outerShdw>
                </a:effectLst>
                <a:latin typeface="Comic Sans MS" pitchFamily="66" charset="0"/>
              </a:rPr>
              <a:t>VEDDASCA</a:t>
            </a:r>
            <a:endParaRPr lang="it-IT" sz="4000" b="1" cap="none" spc="0" dirty="0">
              <a:ln w="10160">
                <a:solidFill>
                  <a:schemeClr val="accent1"/>
                </a:solidFill>
                <a:prstDash val="solid"/>
              </a:ln>
              <a:solidFill>
                <a:srgbClr val="514D99"/>
              </a:solidFill>
              <a:effectLst>
                <a:outerShdw blurRad="38100" dist="32000" dir="5400000" algn="tl">
                  <a:srgbClr val="000000">
                    <a:alpha val="30000"/>
                  </a:srgbClr>
                </a:outerShdw>
              </a:effectLst>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60000"/>
                <a:lumOff val="40000"/>
              </a:schemeClr>
            </a:gs>
            <a:gs pos="7001">
              <a:srgbClr val="E6E6E6"/>
            </a:gs>
            <a:gs pos="32001">
              <a:srgbClr val="7D8496"/>
            </a:gs>
            <a:gs pos="47000">
              <a:srgbClr val="E6E6E6"/>
            </a:gs>
            <a:gs pos="85001">
              <a:srgbClr val="7D8496"/>
            </a:gs>
            <a:gs pos="100000">
              <a:srgbClr val="E6E6E6"/>
            </a:gs>
          </a:gsLst>
          <a:lin ang="12600000" scaled="0"/>
        </a:gradFill>
        <a:effectLst/>
      </p:bgPr>
    </p:bg>
    <p:spTree>
      <p:nvGrpSpPr>
        <p:cNvPr id="1" name=""/>
        <p:cNvGrpSpPr/>
        <p:nvPr/>
      </p:nvGrpSpPr>
      <p:grpSpPr>
        <a:xfrm>
          <a:off x="0" y="0"/>
          <a:ext cx="0" cy="0"/>
          <a:chOff x="0" y="0"/>
          <a:chExt cx="0" cy="0"/>
        </a:xfrm>
      </p:grpSpPr>
      <p:pic>
        <p:nvPicPr>
          <p:cNvPr id="6" name="Immagine 5" descr="25032012247.jpg"/>
          <p:cNvPicPr>
            <a:picLocks noChangeAspect="1"/>
          </p:cNvPicPr>
          <p:nvPr/>
        </p:nvPicPr>
        <p:blipFill>
          <a:blip r:embed="rId2" cstate="print"/>
          <a:stretch>
            <a:fillRect/>
          </a:stretch>
        </p:blipFill>
        <p:spPr>
          <a:xfrm>
            <a:off x="251520" y="404664"/>
            <a:ext cx="3744416" cy="4176464"/>
          </a:xfrm>
          <a:prstGeom prst="rect">
            <a:avLst/>
          </a:prstGeom>
        </p:spPr>
      </p:pic>
      <p:sp>
        <p:nvSpPr>
          <p:cNvPr id="3" name="Segnaposto contenuto 2"/>
          <p:cNvSpPr>
            <a:spLocks noGrp="1"/>
          </p:cNvSpPr>
          <p:nvPr>
            <p:ph type="subTitle" idx="1"/>
          </p:nvPr>
        </p:nvSpPr>
        <p:spPr>
          <a:xfrm>
            <a:off x="3995936" y="404664"/>
            <a:ext cx="4896544" cy="4032448"/>
          </a:xfrm>
        </p:spPr>
        <p:txBody>
          <a:bodyPr>
            <a:normAutofit fontScale="62500" lnSpcReduction="20000"/>
          </a:bodyPr>
          <a:lstStyle/>
          <a:p>
            <a:endParaRPr lang="it-IT" dirty="0" smtClean="0"/>
          </a:p>
          <a:p>
            <a:r>
              <a:rPr lang="it-IT" dirty="0" smtClean="0">
                <a:solidFill>
                  <a:schemeClr val="tx1">
                    <a:lumMod val="95000"/>
                    <a:lumOff val="5000"/>
                  </a:schemeClr>
                </a:solidFill>
                <a:latin typeface="Andalus" pitchFamily="18" charset="-78"/>
                <a:cs typeface="Andalus" pitchFamily="18" charset="-78"/>
              </a:rPr>
              <a:t>Il </a:t>
            </a:r>
            <a:r>
              <a:rPr lang="it-IT" dirty="0">
                <a:solidFill>
                  <a:schemeClr val="tx1">
                    <a:lumMod val="95000"/>
                    <a:lumOff val="5000"/>
                  </a:schemeClr>
                </a:solidFill>
                <a:latin typeface="Andalus" pitchFamily="18" charset="-78"/>
                <a:cs typeface="Andalus" pitchFamily="18" charset="-78"/>
              </a:rPr>
              <a:t>torrente </a:t>
            </a:r>
            <a:r>
              <a:rPr lang="it-IT" dirty="0" err="1">
                <a:solidFill>
                  <a:schemeClr val="tx1">
                    <a:lumMod val="95000"/>
                    <a:lumOff val="5000"/>
                  </a:schemeClr>
                </a:solidFill>
                <a:latin typeface="Andalus" pitchFamily="18" charset="-78"/>
                <a:cs typeface="Andalus" pitchFamily="18" charset="-78"/>
                <a:hlinkClick r:id="rId3" tooltip="Giona (torrente)"/>
              </a:rPr>
              <a:t>Giona</a:t>
            </a:r>
            <a:r>
              <a:rPr lang="it-IT" dirty="0">
                <a:solidFill>
                  <a:schemeClr val="tx1">
                    <a:lumMod val="95000"/>
                    <a:lumOff val="5000"/>
                  </a:schemeClr>
                </a:solidFill>
                <a:latin typeface="Andalus" pitchFamily="18" charset="-78"/>
                <a:cs typeface="Andalus" pitchFamily="18" charset="-78"/>
              </a:rPr>
              <a:t> raccoglie tutte le acque della valle, eccetto quelle confluenti nel torrente </a:t>
            </a:r>
            <a:r>
              <a:rPr lang="it-IT" dirty="0" err="1">
                <a:solidFill>
                  <a:schemeClr val="tx1">
                    <a:lumMod val="95000"/>
                    <a:lumOff val="5000"/>
                  </a:schemeClr>
                </a:solidFill>
                <a:latin typeface="Andalus" pitchFamily="18" charset="-78"/>
                <a:cs typeface="Andalus" pitchFamily="18" charset="-78"/>
                <a:hlinkClick r:id="rId4" tooltip="Molinera (torrente) (pagina inesistente)"/>
              </a:rPr>
              <a:t>Molinera</a:t>
            </a:r>
            <a:r>
              <a:rPr lang="it-IT" dirty="0">
                <a:solidFill>
                  <a:schemeClr val="tx1">
                    <a:lumMod val="95000"/>
                    <a:lumOff val="5000"/>
                  </a:schemeClr>
                </a:solidFill>
                <a:latin typeface="Andalus" pitchFamily="18" charset="-78"/>
                <a:cs typeface="Andalus" pitchFamily="18" charset="-78"/>
              </a:rPr>
              <a:t>. Principali affluenti del </a:t>
            </a:r>
            <a:r>
              <a:rPr lang="it-IT" dirty="0" err="1">
                <a:solidFill>
                  <a:schemeClr val="tx1">
                    <a:lumMod val="95000"/>
                    <a:lumOff val="5000"/>
                  </a:schemeClr>
                </a:solidFill>
                <a:latin typeface="Andalus" pitchFamily="18" charset="-78"/>
                <a:cs typeface="Andalus" pitchFamily="18" charset="-78"/>
              </a:rPr>
              <a:t>Giona</a:t>
            </a:r>
            <a:r>
              <a:rPr lang="it-IT" dirty="0">
                <a:solidFill>
                  <a:schemeClr val="tx1">
                    <a:lumMod val="95000"/>
                    <a:lumOff val="5000"/>
                  </a:schemeClr>
                </a:solidFill>
                <a:latin typeface="Andalus" pitchFamily="18" charset="-78"/>
                <a:cs typeface="Andalus" pitchFamily="18" charset="-78"/>
              </a:rPr>
              <a:t> nella valle sono i torrenti </a:t>
            </a:r>
            <a:r>
              <a:rPr lang="it-IT" i="1" dirty="0" err="1">
                <a:solidFill>
                  <a:schemeClr val="tx1">
                    <a:lumMod val="95000"/>
                    <a:lumOff val="5000"/>
                  </a:schemeClr>
                </a:solidFill>
                <a:latin typeface="Andalus" pitchFamily="18" charset="-78"/>
                <a:cs typeface="Andalus" pitchFamily="18" charset="-78"/>
              </a:rPr>
              <a:t>Val</a:t>
            </a:r>
            <a:r>
              <a:rPr lang="it-IT" i="1" dirty="0">
                <a:solidFill>
                  <a:schemeClr val="tx1">
                    <a:lumMod val="95000"/>
                    <a:lumOff val="5000"/>
                  </a:schemeClr>
                </a:solidFill>
                <a:latin typeface="Andalus" pitchFamily="18" charset="-78"/>
                <a:cs typeface="Andalus" pitchFamily="18" charset="-78"/>
              </a:rPr>
              <a:t> </a:t>
            </a:r>
            <a:r>
              <a:rPr lang="it-IT" i="1" dirty="0" err="1">
                <a:solidFill>
                  <a:schemeClr val="tx1">
                    <a:lumMod val="95000"/>
                    <a:lumOff val="5000"/>
                  </a:schemeClr>
                </a:solidFill>
                <a:latin typeface="Andalus" pitchFamily="18" charset="-78"/>
                <a:cs typeface="Andalus" pitchFamily="18" charset="-78"/>
              </a:rPr>
              <a:t>Frigera</a:t>
            </a:r>
            <a:r>
              <a:rPr lang="it-IT" dirty="0">
                <a:solidFill>
                  <a:schemeClr val="tx1">
                    <a:lumMod val="95000"/>
                    <a:lumOff val="5000"/>
                  </a:schemeClr>
                </a:solidFill>
                <a:latin typeface="Andalus" pitchFamily="18" charset="-78"/>
                <a:cs typeface="Andalus" pitchFamily="18" charset="-78"/>
              </a:rPr>
              <a:t>, </a:t>
            </a:r>
            <a:r>
              <a:rPr lang="it-IT" i="1" dirty="0" err="1">
                <a:solidFill>
                  <a:schemeClr val="tx1">
                    <a:lumMod val="95000"/>
                    <a:lumOff val="5000"/>
                  </a:schemeClr>
                </a:solidFill>
                <a:latin typeface="Andalus" pitchFamily="18" charset="-78"/>
                <a:cs typeface="Andalus" pitchFamily="18" charset="-78"/>
              </a:rPr>
              <a:t>Viascola</a:t>
            </a:r>
            <a:r>
              <a:rPr lang="it-IT" dirty="0">
                <a:solidFill>
                  <a:schemeClr val="tx1">
                    <a:lumMod val="95000"/>
                    <a:lumOff val="5000"/>
                  </a:schemeClr>
                </a:solidFill>
                <a:latin typeface="Andalus" pitchFamily="18" charset="-78"/>
                <a:cs typeface="Andalus" pitchFamily="18" charset="-78"/>
              </a:rPr>
              <a:t> e </a:t>
            </a:r>
            <a:r>
              <a:rPr lang="it-IT" i="1" dirty="0">
                <a:solidFill>
                  <a:schemeClr val="tx1">
                    <a:lumMod val="95000"/>
                    <a:lumOff val="5000"/>
                  </a:schemeClr>
                </a:solidFill>
                <a:latin typeface="Andalus" pitchFamily="18" charset="-78"/>
                <a:cs typeface="Andalus" pitchFamily="18" charset="-78"/>
              </a:rPr>
              <a:t>Valle </a:t>
            </a:r>
            <a:r>
              <a:rPr lang="it-IT" i="1" dirty="0" err="1">
                <a:solidFill>
                  <a:schemeClr val="tx1">
                    <a:lumMod val="95000"/>
                    <a:lumOff val="5000"/>
                  </a:schemeClr>
                </a:solidFill>
                <a:latin typeface="Andalus" pitchFamily="18" charset="-78"/>
                <a:cs typeface="Andalus" pitchFamily="18" charset="-78"/>
              </a:rPr>
              <a:t>Arasio</a:t>
            </a:r>
            <a:r>
              <a:rPr lang="it-IT" dirty="0">
                <a:solidFill>
                  <a:schemeClr val="tx1">
                    <a:lumMod val="95000"/>
                    <a:lumOff val="5000"/>
                  </a:schemeClr>
                </a:solidFill>
                <a:latin typeface="Andalus" pitchFamily="18" charset="-78"/>
                <a:cs typeface="Andalus" pitchFamily="18" charset="-78"/>
              </a:rPr>
              <a:t>. Confluiscono nel </a:t>
            </a:r>
            <a:r>
              <a:rPr lang="it-IT" dirty="0" err="1">
                <a:solidFill>
                  <a:schemeClr val="tx1">
                    <a:lumMod val="95000"/>
                    <a:lumOff val="5000"/>
                  </a:schemeClr>
                </a:solidFill>
                <a:latin typeface="Andalus" pitchFamily="18" charset="-78"/>
                <a:cs typeface="Andalus" pitchFamily="18" charset="-78"/>
              </a:rPr>
              <a:t>Molinera</a:t>
            </a:r>
            <a:r>
              <a:rPr lang="it-IT" dirty="0">
                <a:solidFill>
                  <a:schemeClr val="tx1">
                    <a:lumMod val="95000"/>
                    <a:lumOff val="5000"/>
                  </a:schemeClr>
                </a:solidFill>
                <a:latin typeface="Andalus" pitchFamily="18" charset="-78"/>
                <a:cs typeface="Andalus" pitchFamily="18" charset="-78"/>
              </a:rPr>
              <a:t>, invece, il </a:t>
            </a:r>
            <a:r>
              <a:rPr lang="it-IT" i="1" dirty="0">
                <a:solidFill>
                  <a:schemeClr val="tx1">
                    <a:lumMod val="95000"/>
                    <a:lumOff val="5000"/>
                  </a:schemeClr>
                </a:solidFill>
                <a:latin typeface="Andalus" pitchFamily="18" charset="-78"/>
                <a:cs typeface="Andalus" pitchFamily="18" charset="-78"/>
              </a:rPr>
              <a:t>Rio Quadro</a:t>
            </a:r>
            <a:r>
              <a:rPr lang="it-IT" dirty="0">
                <a:solidFill>
                  <a:schemeClr val="tx1">
                    <a:lumMod val="95000"/>
                    <a:lumOff val="5000"/>
                  </a:schemeClr>
                </a:solidFill>
                <a:latin typeface="Andalus" pitchFamily="18" charset="-78"/>
                <a:cs typeface="Andalus" pitchFamily="18" charset="-78"/>
              </a:rPr>
              <a:t> e la </a:t>
            </a:r>
            <a:r>
              <a:rPr lang="it-IT" i="1" dirty="0">
                <a:solidFill>
                  <a:schemeClr val="tx1">
                    <a:lumMod val="95000"/>
                    <a:lumOff val="5000"/>
                  </a:schemeClr>
                </a:solidFill>
                <a:latin typeface="Andalus" pitchFamily="18" charset="-78"/>
                <a:cs typeface="Andalus" pitchFamily="18" charset="-78"/>
              </a:rPr>
              <a:t>Vasca </a:t>
            </a:r>
            <a:r>
              <a:rPr lang="it-IT" i="1" dirty="0" err="1">
                <a:solidFill>
                  <a:schemeClr val="tx1">
                    <a:lumMod val="95000"/>
                    <a:lumOff val="5000"/>
                  </a:schemeClr>
                </a:solidFill>
                <a:latin typeface="Andalus" pitchFamily="18" charset="-78"/>
                <a:cs typeface="Andalus" pitchFamily="18" charset="-78"/>
              </a:rPr>
              <a:t>Molinera</a:t>
            </a:r>
            <a:r>
              <a:rPr lang="it-IT" dirty="0">
                <a:solidFill>
                  <a:schemeClr val="tx1">
                    <a:lumMod val="95000"/>
                    <a:lumOff val="5000"/>
                  </a:schemeClr>
                </a:solidFill>
                <a:latin typeface="Andalus" pitchFamily="18" charset="-78"/>
                <a:cs typeface="Andalus" pitchFamily="18" charset="-78"/>
              </a:rPr>
              <a:t>. Quest'ultimo è il modesto emissario del </a:t>
            </a:r>
            <a:r>
              <a:rPr lang="it-IT" dirty="0">
                <a:solidFill>
                  <a:schemeClr val="tx1">
                    <a:lumMod val="95000"/>
                    <a:lumOff val="5000"/>
                  </a:schemeClr>
                </a:solidFill>
                <a:latin typeface="Andalus" pitchFamily="18" charset="-78"/>
                <a:cs typeface="Andalus" pitchFamily="18" charset="-78"/>
                <a:hlinkClick r:id="rId5" tooltip="Lago Delio"/>
              </a:rPr>
              <a:t>Lago </a:t>
            </a:r>
            <a:r>
              <a:rPr lang="it-IT" dirty="0" err="1" smtClean="0">
                <a:solidFill>
                  <a:schemeClr val="tx1">
                    <a:lumMod val="95000"/>
                    <a:lumOff val="5000"/>
                  </a:schemeClr>
                </a:solidFill>
                <a:latin typeface="Andalus" pitchFamily="18" charset="-78"/>
                <a:cs typeface="Andalus" pitchFamily="18" charset="-78"/>
                <a:hlinkClick r:id="rId5" tooltip="Lago Delio"/>
              </a:rPr>
              <a:t>Delio</a:t>
            </a:r>
            <a:r>
              <a:rPr lang="it-IT" dirty="0" smtClean="0">
                <a:solidFill>
                  <a:schemeClr val="tx1">
                    <a:lumMod val="95000"/>
                    <a:lumOff val="5000"/>
                  </a:schemeClr>
                </a:solidFill>
                <a:latin typeface="Andalus" pitchFamily="18" charset="-78"/>
                <a:cs typeface="Andalus" pitchFamily="18" charset="-78"/>
              </a:rPr>
              <a:t>, bacino </a:t>
            </a:r>
            <a:r>
              <a:rPr lang="it-IT" dirty="0">
                <a:solidFill>
                  <a:schemeClr val="tx1">
                    <a:lumMod val="95000"/>
                    <a:lumOff val="5000"/>
                  </a:schemeClr>
                </a:solidFill>
                <a:latin typeface="Andalus" pitchFamily="18" charset="-78"/>
                <a:cs typeface="Andalus" pitchFamily="18" charset="-78"/>
              </a:rPr>
              <a:t>artificiale formato da due dighe, le cui acque raggiungono in gran </a:t>
            </a:r>
            <a:r>
              <a:rPr lang="it-IT" dirty="0" smtClean="0">
                <a:solidFill>
                  <a:schemeClr val="tx1">
                    <a:lumMod val="95000"/>
                    <a:lumOff val="5000"/>
                  </a:schemeClr>
                </a:solidFill>
                <a:latin typeface="Andalus" pitchFamily="18" charset="-78"/>
                <a:cs typeface="Andalus" pitchFamily="18" charset="-78"/>
              </a:rPr>
              <a:t>parte, </a:t>
            </a:r>
            <a:r>
              <a:rPr lang="it-IT" dirty="0">
                <a:solidFill>
                  <a:schemeClr val="tx1">
                    <a:lumMod val="95000"/>
                    <a:lumOff val="5000"/>
                  </a:schemeClr>
                </a:solidFill>
                <a:latin typeface="Andalus" pitchFamily="18" charset="-78"/>
                <a:cs typeface="Andalus" pitchFamily="18" charset="-78"/>
              </a:rPr>
              <a:t>tramite condotte </a:t>
            </a:r>
            <a:r>
              <a:rPr lang="it-IT" dirty="0" smtClean="0">
                <a:solidFill>
                  <a:schemeClr val="tx1">
                    <a:lumMod val="95000"/>
                    <a:lumOff val="5000"/>
                  </a:schemeClr>
                </a:solidFill>
                <a:latin typeface="Andalus" pitchFamily="18" charset="-78"/>
                <a:cs typeface="Andalus" pitchFamily="18" charset="-78"/>
              </a:rPr>
              <a:t>forzate, </a:t>
            </a:r>
            <a:r>
              <a:rPr lang="it-IT" dirty="0">
                <a:solidFill>
                  <a:schemeClr val="tx1">
                    <a:lumMod val="95000"/>
                    <a:lumOff val="5000"/>
                  </a:schemeClr>
                </a:solidFill>
                <a:latin typeface="Andalus" pitchFamily="18" charset="-78"/>
                <a:cs typeface="Andalus" pitchFamily="18" charset="-78"/>
              </a:rPr>
              <a:t>la centrale idroelettrica di </a:t>
            </a:r>
            <a:r>
              <a:rPr lang="it-IT" i="1" dirty="0">
                <a:solidFill>
                  <a:schemeClr val="tx1">
                    <a:lumMod val="95000"/>
                    <a:lumOff val="5000"/>
                  </a:schemeClr>
                </a:solidFill>
                <a:latin typeface="Andalus" pitchFamily="18" charset="-78"/>
                <a:cs typeface="Andalus" pitchFamily="18" charset="-78"/>
              </a:rPr>
              <a:t>Ronco </a:t>
            </a:r>
            <a:r>
              <a:rPr lang="it-IT" i="1" dirty="0" err="1" smtClean="0">
                <a:solidFill>
                  <a:schemeClr val="tx1">
                    <a:lumMod val="95000"/>
                    <a:lumOff val="5000"/>
                  </a:schemeClr>
                </a:solidFill>
                <a:latin typeface="Andalus" pitchFamily="18" charset="-78"/>
                <a:cs typeface="Andalus" pitchFamily="18" charset="-78"/>
              </a:rPr>
              <a:t>Valgrande</a:t>
            </a:r>
            <a:r>
              <a:rPr lang="it-IT" dirty="0">
                <a:solidFill>
                  <a:schemeClr val="tx1">
                    <a:lumMod val="95000"/>
                    <a:lumOff val="5000"/>
                  </a:schemeClr>
                </a:solidFill>
                <a:latin typeface="Andalus" pitchFamily="18" charset="-78"/>
                <a:cs typeface="Andalus" pitchFamily="18" charset="-78"/>
              </a:rPr>
              <a:t>;</a:t>
            </a:r>
            <a:r>
              <a:rPr lang="it-IT" dirty="0" smtClean="0">
                <a:solidFill>
                  <a:schemeClr val="tx1">
                    <a:lumMod val="95000"/>
                    <a:lumOff val="5000"/>
                  </a:schemeClr>
                </a:solidFill>
                <a:latin typeface="Andalus" pitchFamily="18" charset="-78"/>
                <a:cs typeface="Andalus" pitchFamily="18" charset="-78"/>
              </a:rPr>
              <a:t> </a:t>
            </a:r>
            <a:r>
              <a:rPr lang="it-IT" dirty="0">
                <a:solidFill>
                  <a:schemeClr val="tx1">
                    <a:lumMod val="95000"/>
                    <a:lumOff val="5000"/>
                  </a:schemeClr>
                </a:solidFill>
                <a:latin typeface="Andalus" pitchFamily="18" charset="-78"/>
                <a:cs typeface="Andalus" pitchFamily="18" charset="-78"/>
              </a:rPr>
              <a:t>solo le acque in eccesso alimentano la Vasca </a:t>
            </a:r>
            <a:r>
              <a:rPr lang="it-IT" dirty="0" err="1">
                <a:solidFill>
                  <a:schemeClr val="tx1">
                    <a:lumMod val="95000"/>
                    <a:lumOff val="5000"/>
                  </a:schemeClr>
                </a:solidFill>
                <a:latin typeface="Andalus" pitchFamily="18" charset="-78"/>
                <a:cs typeface="Andalus" pitchFamily="18" charset="-78"/>
              </a:rPr>
              <a:t>Molinera</a:t>
            </a:r>
            <a:r>
              <a:rPr lang="it-IT" dirty="0">
                <a:solidFill>
                  <a:schemeClr val="tx1">
                    <a:lumMod val="95000"/>
                    <a:lumOff val="5000"/>
                  </a:schemeClr>
                </a:solidFill>
                <a:latin typeface="Andalus" pitchFamily="18" charset="-78"/>
                <a:cs typeface="Andalus" pitchFamily="18" charset="-78"/>
              </a:rPr>
              <a:t>.</a:t>
            </a:r>
          </a:p>
          <a:p>
            <a:endParaRPr lang="it-IT" dirty="0"/>
          </a:p>
        </p:txBody>
      </p:sp>
      <p:pic>
        <p:nvPicPr>
          <p:cNvPr id="5" name="Immagine 4" descr="Piero (4).JPG"/>
          <p:cNvPicPr>
            <a:picLocks noChangeAspect="1"/>
          </p:cNvPicPr>
          <p:nvPr/>
        </p:nvPicPr>
        <p:blipFill>
          <a:blip r:embed="rId6" cstate="print"/>
          <a:stretch>
            <a:fillRect/>
          </a:stretch>
        </p:blipFill>
        <p:spPr>
          <a:xfrm>
            <a:off x="5940152" y="4077072"/>
            <a:ext cx="2583948" cy="2234025"/>
          </a:xfrm>
          <a:prstGeom prst="rect">
            <a:avLst/>
          </a:prstGeom>
        </p:spPr>
      </p:pic>
      <p:sp>
        <p:nvSpPr>
          <p:cNvPr id="7" name="Rettangolo 6"/>
          <p:cNvSpPr/>
          <p:nvPr/>
        </p:nvSpPr>
        <p:spPr>
          <a:xfrm rot="20887642">
            <a:off x="755576" y="5013176"/>
            <a:ext cx="4464496" cy="769441"/>
          </a:xfrm>
          <a:prstGeom prst="rect">
            <a:avLst/>
          </a:prstGeom>
          <a:noFill/>
        </p:spPr>
        <p:txBody>
          <a:bodyPr wrap="square" lIns="91440" tIns="45720" rIns="91440" bIns="45720">
            <a:spAutoFit/>
          </a:bodyPr>
          <a:lstStyle/>
          <a:p>
            <a:pPr algn="ctr"/>
            <a:r>
              <a:rPr lang="it-IT" sz="4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ndalus" pitchFamily="18" charset="-78"/>
                <a:cs typeface="Andalus" pitchFamily="18" charset="-78"/>
              </a:rPr>
              <a:t>IDROGRAFIA</a:t>
            </a:r>
            <a:endParaRPr lang="it-IT" sz="4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ransition advClick="0" advTm="500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Monteviasco (1).JPG"/>
          <p:cNvPicPr>
            <a:picLocks noChangeAspect="1"/>
          </p:cNvPicPr>
          <p:nvPr/>
        </p:nvPicPr>
        <p:blipFill>
          <a:blip r:embed="rId2" cstate="print">
            <a:lum bright="10000" contrast="10000"/>
          </a:blip>
          <a:stretch>
            <a:fillRect/>
          </a:stretch>
        </p:blipFill>
        <p:spPr>
          <a:xfrm rot="861444">
            <a:off x="6785734" y="1082576"/>
            <a:ext cx="2189345" cy="1638182"/>
          </a:xfrm>
          <a:prstGeom prst="rect">
            <a:avLst/>
          </a:prstGeom>
          <a:ln>
            <a:noFill/>
          </a:ln>
          <a:effectLst>
            <a:outerShdw blurRad="190500" algn="tl" rotWithShape="0">
              <a:srgbClr val="000000">
                <a:alpha val="70000"/>
              </a:srgbClr>
            </a:outerShdw>
          </a:effectLst>
        </p:spPr>
      </p:pic>
      <p:pic>
        <p:nvPicPr>
          <p:cNvPr id="7" name="Immagine 6" descr="P1010274.JPG"/>
          <p:cNvPicPr>
            <a:picLocks noChangeAspect="1"/>
          </p:cNvPicPr>
          <p:nvPr/>
        </p:nvPicPr>
        <p:blipFill>
          <a:blip r:embed="rId3" cstate="print">
            <a:duotone>
              <a:prstClr val="black"/>
              <a:srgbClr val="D9C3A5">
                <a:tint val="50000"/>
                <a:satMod val="180000"/>
              </a:srgbClr>
            </a:duotone>
          </a:blip>
          <a:stretch>
            <a:fillRect/>
          </a:stretch>
        </p:blipFill>
        <p:spPr>
          <a:xfrm rot="21297966">
            <a:off x="6185792" y="3750914"/>
            <a:ext cx="2520280" cy="2427108"/>
          </a:xfrm>
          <a:prstGeom prst="rect">
            <a:avLst/>
          </a:prstGeom>
          <a:ln>
            <a:noFill/>
          </a:ln>
          <a:effectLst>
            <a:outerShdw blurRad="292100" dist="139700" dir="2700000" algn="tl" rotWithShape="0">
              <a:srgbClr val="333333">
                <a:alpha val="65000"/>
              </a:srgbClr>
            </a:outerShdw>
          </a:effectLst>
        </p:spPr>
      </p:pic>
      <p:sp>
        <p:nvSpPr>
          <p:cNvPr id="2" name="Titolo 1"/>
          <p:cNvSpPr>
            <a:spLocks noGrp="1"/>
          </p:cNvSpPr>
          <p:nvPr>
            <p:ph type="ctrTitle"/>
          </p:nvPr>
        </p:nvSpPr>
        <p:spPr>
          <a:xfrm>
            <a:off x="251520" y="836712"/>
            <a:ext cx="6984776" cy="5832648"/>
          </a:xfrm>
          <a:noFill/>
          <a:ln>
            <a:noFill/>
          </a:ln>
        </p:spPr>
        <p:style>
          <a:lnRef idx="2">
            <a:schemeClr val="accent2"/>
          </a:lnRef>
          <a:fillRef idx="1">
            <a:schemeClr val="lt1"/>
          </a:fillRef>
          <a:effectRef idx="0">
            <a:schemeClr val="accent2"/>
          </a:effectRef>
          <a:fontRef idx="minor">
            <a:schemeClr val="dk1"/>
          </a:fontRef>
        </p:style>
        <p:txBody>
          <a:bodyPr numCol="1">
            <a:normAutofit fontScale="90000"/>
          </a:bodyPr>
          <a:lstStyle/>
          <a:p>
            <a:pPr algn="l"/>
            <a:r>
              <a:rPr lang="it-IT" sz="2000" dirty="0" smtClean="0">
                <a:solidFill>
                  <a:schemeClr val="accent6">
                    <a:lumMod val="50000"/>
                  </a:schemeClr>
                </a:solidFill>
                <a:latin typeface="Segoe UI" pitchFamily="34" charset="0"/>
                <a:cs typeface="Segoe UI" pitchFamily="34" charset="0"/>
              </a:rPr>
              <a:t/>
            </a:r>
            <a:br>
              <a:rPr lang="it-IT" sz="2000" dirty="0" smtClean="0">
                <a:solidFill>
                  <a:schemeClr val="accent6">
                    <a:lumMod val="50000"/>
                  </a:schemeClr>
                </a:solidFill>
                <a:latin typeface="Segoe UI" pitchFamily="34" charset="0"/>
                <a:cs typeface="Segoe UI" pitchFamily="34" charset="0"/>
              </a:rPr>
            </a:br>
            <a:r>
              <a:rPr lang="it-IT" sz="2000" b="1" dirty="0" smtClean="0">
                <a:solidFill>
                  <a:schemeClr val="accent6">
                    <a:lumMod val="50000"/>
                  </a:schemeClr>
                </a:solidFill>
                <a:latin typeface="Segoe UI" pitchFamily="34" charset="0"/>
                <a:cs typeface="Segoe UI" pitchFamily="34" charset="0"/>
              </a:rPr>
              <a:t>L’insediamento </a:t>
            </a:r>
            <a:r>
              <a:rPr lang="it-IT" sz="2000" b="1" dirty="0">
                <a:solidFill>
                  <a:schemeClr val="accent6">
                    <a:lumMod val="50000"/>
                  </a:schemeClr>
                </a:solidFill>
                <a:latin typeface="Segoe UI" pitchFamily="34" charset="0"/>
                <a:cs typeface="Segoe UI" pitchFamily="34" charset="0"/>
              </a:rPr>
              <a:t>di Monteviasco risale ad un remoto passato rurale, precedente al quattordicesimo secolo. La caratteristica principale di questo antico borgo è la totale impossibilità di raggiungerlo con mezzi a motore. Lasciata l’automobile nei pressi di ponte Piero, nel fondo valle, è necessario percorrere uno splendido sentiero composto da oltre mille scalini che da tempo immemore collega il paese con il fondo valle. Unica concessione alla modernità, risalente a poco più di quindici anni fa, è una piccola teleferica che una volta all’ora permette a residenti e turisti di compiere la salita senza fatica. A centri di popolamento e di riorganizzazione di un paesaggio </a:t>
            </a:r>
            <a:r>
              <a:rPr lang="it-IT" sz="2000" b="1" dirty="0" err="1">
                <a:solidFill>
                  <a:schemeClr val="accent6">
                    <a:lumMod val="50000"/>
                  </a:schemeClr>
                </a:solidFill>
                <a:latin typeface="Segoe UI" pitchFamily="34" charset="0"/>
                <a:cs typeface="Segoe UI" pitchFamily="34" charset="0"/>
              </a:rPr>
              <a:t>pastorale-agricolo</a:t>
            </a:r>
            <a:r>
              <a:rPr lang="it-IT" sz="2000" b="1" dirty="0">
                <a:solidFill>
                  <a:schemeClr val="accent6">
                    <a:lumMod val="50000"/>
                  </a:schemeClr>
                </a:solidFill>
                <a:latin typeface="Segoe UI" pitchFamily="34" charset="0"/>
                <a:cs typeface="Segoe UI" pitchFamily="34" charset="0"/>
              </a:rPr>
              <a:t> assurgono, fin dai secoli dell’Alto Medioevo, i borghi inerpicati su per le erte  pendici, e appollaiati fin sui cocuzzoli montani. Questa forma d’insediamento era stata quella prevalente fra molte genti italiche in età anteriore alla conquista </a:t>
            </a:r>
            <a:r>
              <a:rPr lang="it-IT" sz="2000" b="1" dirty="0" smtClean="0">
                <a:solidFill>
                  <a:schemeClr val="accent6">
                    <a:lumMod val="50000"/>
                  </a:schemeClr>
                </a:solidFill>
                <a:latin typeface="Segoe UI" pitchFamily="34" charset="0"/>
                <a:cs typeface="Segoe UI" pitchFamily="34" charset="0"/>
              </a:rPr>
              <a:t>romana Nei </a:t>
            </a:r>
            <a:r>
              <a:rPr lang="it-IT" sz="2000" b="1" dirty="0">
                <a:solidFill>
                  <a:schemeClr val="accent6">
                    <a:lumMod val="50000"/>
                  </a:schemeClr>
                </a:solidFill>
                <a:latin typeface="Segoe UI" pitchFamily="34" charset="0"/>
                <a:cs typeface="Segoe UI" pitchFamily="34" charset="0"/>
              </a:rPr>
              <a:t>territori montuosi, d’altro canto, le esigenze di una nomade pastorizia impongono il concentramento delle popolazioni in borghi inerpicati su per le alture site al centro di un territorio sottoposto a sfruttamento pastorale o, in modo più precario, agricolo. </a:t>
            </a:r>
            <a:endParaRPr lang="it-IT" dirty="0">
              <a:solidFill>
                <a:schemeClr val="accent6">
                  <a:lumMod val="50000"/>
                </a:schemeClr>
              </a:solidFill>
              <a:latin typeface="Segoe UI" pitchFamily="34" charset="0"/>
              <a:cs typeface="Segoe UI" pitchFamily="34" charset="0"/>
            </a:endParaRPr>
          </a:p>
        </p:txBody>
      </p:sp>
      <p:sp>
        <p:nvSpPr>
          <p:cNvPr id="4" name="Rettangolo 3"/>
          <p:cNvSpPr/>
          <p:nvPr/>
        </p:nvSpPr>
        <p:spPr>
          <a:xfrm>
            <a:off x="827584" y="0"/>
            <a:ext cx="6768752" cy="923330"/>
          </a:xfrm>
          <a:prstGeom prst="rect">
            <a:avLst/>
          </a:prstGeom>
          <a:noFill/>
        </p:spPr>
        <p:txBody>
          <a:bodyPr wrap="square" lIns="91440" tIns="45720" rIns="91440" bIns="45720">
            <a:spAutoFit/>
          </a:bodyPr>
          <a:lstStyle/>
          <a:p>
            <a:pPr algn="ctr"/>
            <a:r>
              <a:rPr lang="it-IT" sz="5400" i="1" cap="none" spc="0" dirty="0" smtClean="0">
                <a:ln w="18000">
                  <a:solidFill>
                    <a:schemeClr val="accent2">
                      <a:satMod val="140000"/>
                    </a:schemeClr>
                  </a:solidFill>
                  <a:prstDash val="solid"/>
                  <a:miter lim="800000"/>
                </a:ln>
                <a:solidFill>
                  <a:schemeClr val="accent6">
                    <a:lumMod val="75000"/>
                  </a:schemeClr>
                </a:solidFill>
              </a:rPr>
              <a:t>MONTEVIASCO</a:t>
            </a:r>
            <a:endParaRPr lang="it-IT" sz="5400" i="1" cap="none" spc="0" dirty="0">
              <a:ln w="18000">
                <a:solidFill>
                  <a:schemeClr val="accent2">
                    <a:satMod val="140000"/>
                  </a:schemeClr>
                </a:solidFill>
                <a:prstDash val="solid"/>
                <a:miter lim="800000"/>
              </a:ln>
              <a:solidFill>
                <a:schemeClr val="accent6">
                  <a:lumMod val="75000"/>
                </a:schemeClr>
              </a:solidFill>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ox(out)">
                                      <p:cBhvr>
                                        <p:cTn id="14" dur="500"/>
                                        <p:tgtEl>
                                          <p:spTgt spid="2"/>
                                        </p:tgtEl>
                                      </p:cBhvr>
                                    </p:animEffect>
                                  </p:childTnLst>
                                </p:cTn>
                              </p:par>
                            </p:childTnLst>
                          </p:cTn>
                        </p:par>
                        <p:par>
                          <p:cTn id="15" fill="hold">
                            <p:stCondLst>
                              <p:cond delay="500"/>
                            </p:stCondLst>
                            <p:childTnLst>
                              <p:par>
                                <p:cTn id="16" presetID="48" presetClass="entr" presetSubtype="0" accel="5000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2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9" dur="2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20" dur="2000" fill="hold"/>
                                        <p:tgtEl>
                                          <p:spTgt spid="5"/>
                                        </p:tgtEl>
                                        <p:attrNameLst>
                                          <p:attrName>ppt_y</p:attrName>
                                        </p:attrNameLst>
                                      </p:cBhvr>
                                      <p:tavLst>
                                        <p:tav tm="0">
                                          <p:val>
                                            <p:strVal val="#ppt_y"/>
                                          </p:val>
                                        </p:tav>
                                        <p:tav tm="100000">
                                          <p:val>
                                            <p:strVal val="#ppt_y"/>
                                          </p:val>
                                        </p:tav>
                                      </p:tavLst>
                                    </p:anim>
                                    <p:animEffect transition="in" filter="fade">
                                      <p:cBhvr>
                                        <p:cTn id="21" dur="2000"/>
                                        <p:tgtEl>
                                          <p:spTgt spid="5"/>
                                        </p:tgtEl>
                                      </p:cBhvr>
                                    </p:animEffect>
                                  </p:childTnLst>
                                </p:cTn>
                              </p:par>
                            </p:childTnLst>
                          </p:cTn>
                        </p:par>
                        <p:par>
                          <p:cTn id="22" fill="hold">
                            <p:stCondLst>
                              <p:cond delay="2500"/>
                            </p:stCondLst>
                            <p:childTnLst>
                              <p:par>
                                <p:cTn id="23" presetID="29"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ppt_x</p:attrName>
                                        </p:attrNameLst>
                                      </p:cBhvr>
                                      <p:tavLst>
                                        <p:tav tm="0">
                                          <p:val>
                                            <p:strVal val="#ppt_x-.2"/>
                                          </p:val>
                                        </p:tav>
                                        <p:tav tm="100000">
                                          <p:val>
                                            <p:strVal val="#ppt_x"/>
                                          </p:val>
                                        </p:tav>
                                      </p:tavLst>
                                    </p:anim>
                                    <p:anim calcmode="lin" valueType="num">
                                      <p:cBhvr>
                                        <p:cTn id="26"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Castagno.JPG"/>
          <p:cNvPicPr>
            <a:picLocks noChangeAspect="1"/>
          </p:cNvPicPr>
          <p:nvPr/>
        </p:nvPicPr>
        <p:blipFill>
          <a:blip r:embed="rId2" cstate="print">
            <a:duotone>
              <a:prstClr val="black"/>
              <a:srgbClr val="D9C3A5">
                <a:tint val="50000"/>
                <a:satMod val="180000"/>
              </a:srgbClr>
            </a:duotone>
            <a:lum contrast="30000"/>
          </a:blip>
          <a:stretch>
            <a:fillRect/>
          </a:stretch>
        </p:blipFill>
        <p:spPr>
          <a:xfrm>
            <a:off x="4932040" y="692696"/>
            <a:ext cx="3946308" cy="5400600"/>
          </a:xfrm>
          <a:prstGeom prst="rect">
            <a:avLst/>
          </a:prstGeom>
        </p:spPr>
      </p:pic>
      <p:sp>
        <p:nvSpPr>
          <p:cNvPr id="8" name="Titolo 7"/>
          <p:cNvSpPr>
            <a:spLocks noGrp="1"/>
          </p:cNvSpPr>
          <p:nvPr>
            <p:ph type="title"/>
          </p:nvPr>
        </p:nvSpPr>
        <p:spPr>
          <a:xfrm>
            <a:off x="6335688" y="0"/>
            <a:ext cx="2808312" cy="764704"/>
          </a:xfrm>
        </p:spPr>
        <p:txBody>
          <a:bodyPr>
            <a:normAutofit fontScale="90000"/>
          </a:bodyPr>
          <a:lstStyle/>
          <a:p>
            <a:r>
              <a:rPr lang="it-IT" sz="4000" b="1" dirty="0" smtClean="0"/>
              <a:t/>
            </a:r>
            <a:br>
              <a:rPr lang="it-IT" sz="4000" b="1" dirty="0" smtClean="0"/>
            </a:br>
            <a:r>
              <a:rPr lang="it-IT" sz="3600" b="1" dirty="0" smtClean="0">
                <a:solidFill>
                  <a:schemeClr val="accent6">
                    <a:lumMod val="50000"/>
                  </a:schemeClr>
                </a:solidFill>
                <a:latin typeface="Bradley Hand ITC" pitchFamily="66" charset="0"/>
              </a:rPr>
              <a:t>FLORA</a:t>
            </a:r>
            <a:r>
              <a:rPr lang="it-IT" sz="4000" b="1" dirty="0" smtClean="0"/>
              <a:t> </a:t>
            </a:r>
            <a:r>
              <a:rPr lang="it-IT" dirty="0"/>
              <a:t/>
            </a:r>
            <a:br>
              <a:rPr lang="it-IT" dirty="0"/>
            </a:br>
            <a:endParaRPr lang="it-IT" dirty="0"/>
          </a:p>
        </p:txBody>
      </p:sp>
      <p:sp>
        <p:nvSpPr>
          <p:cNvPr id="9" name="Segnaposto testo 8"/>
          <p:cNvSpPr>
            <a:spLocks noGrp="1"/>
          </p:cNvSpPr>
          <p:nvPr>
            <p:ph type="body" idx="1"/>
          </p:nvPr>
        </p:nvSpPr>
        <p:spPr>
          <a:xfrm>
            <a:off x="0" y="0"/>
            <a:ext cx="4464496" cy="6713984"/>
          </a:xfrm>
        </p:spPr>
        <p:txBody>
          <a:bodyPr>
            <a:noAutofit/>
          </a:bodyPr>
          <a:lstStyle/>
          <a:p>
            <a:pPr algn="ctr"/>
            <a:r>
              <a:rPr lang="it-IT" sz="1800" b="0" dirty="0" smtClean="0">
                <a:latin typeface="Bodoni MT" pitchFamily="18" charset="0"/>
                <a:cs typeface="Arial" pitchFamily="34" charset="0"/>
              </a:rPr>
              <a:t>La flora</a:t>
            </a:r>
          </a:p>
          <a:p>
            <a:pPr algn="ctr"/>
            <a:r>
              <a:rPr lang="it-IT" sz="1800" b="0" dirty="0" smtClean="0">
                <a:latin typeface="Bodoni MT" pitchFamily="18" charset="0"/>
                <a:cs typeface="Arial" pitchFamily="34" charset="0"/>
              </a:rPr>
              <a:t> delle </a:t>
            </a:r>
            <a:r>
              <a:rPr lang="it-IT" sz="1800" b="0" dirty="0">
                <a:latin typeface="Bodoni MT" pitchFamily="18" charset="0"/>
                <a:cs typeface="Arial" pitchFamily="34" charset="0"/>
              </a:rPr>
              <a:t>Valli del </a:t>
            </a:r>
            <a:r>
              <a:rPr lang="it-IT" sz="1800" b="0" dirty="0" err="1">
                <a:latin typeface="Bodoni MT" pitchFamily="18" charset="0"/>
                <a:cs typeface="Arial" pitchFamily="34" charset="0"/>
              </a:rPr>
              <a:t>Luinese</a:t>
            </a:r>
            <a:r>
              <a:rPr lang="it-IT" sz="1800" b="0" dirty="0">
                <a:latin typeface="Bodoni MT" pitchFamily="18" charset="0"/>
                <a:cs typeface="Arial" pitchFamily="34" charset="0"/>
              </a:rPr>
              <a:t> è ricca di specie, tra le quali alcune molto rare come </a:t>
            </a:r>
            <a:r>
              <a:rPr lang="it-IT" sz="1800" b="0" i="1" dirty="0" err="1">
                <a:latin typeface="Bodoni MT" pitchFamily="18" charset="0"/>
                <a:cs typeface="Arial" pitchFamily="34" charset="0"/>
              </a:rPr>
              <a:t>Cistus</a:t>
            </a:r>
            <a:r>
              <a:rPr lang="it-IT" sz="1800" b="0" i="1" dirty="0">
                <a:latin typeface="Bodoni MT" pitchFamily="18" charset="0"/>
                <a:cs typeface="Arial" pitchFamily="34" charset="0"/>
              </a:rPr>
              <a:t> </a:t>
            </a:r>
            <a:r>
              <a:rPr lang="it-IT" sz="1800" b="0" i="1" dirty="0" err="1">
                <a:latin typeface="Bodoni MT" pitchFamily="18" charset="0"/>
                <a:cs typeface="Arial" pitchFamily="34" charset="0"/>
              </a:rPr>
              <a:t>salviifolius</a:t>
            </a:r>
            <a:r>
              <a:rPr lang="it-IT" sz="1800" b="0" i="1" dirty="0">
                <a:latin typeface="Bodoni MT" pitchFamily="18" charset="0"/>
                <a:cs typeface="Arial" pitchFamily="34" charset="0"/>
              </a:rPr>
              <a:t> </a:t>
            </a:r>
            <a:r>
              <a:rPr lang="it-IT" sz="1800" b="0" dirty="0">
                <a:latin typeface="Bodoni MT" pitchFamily="18" charset="0"/>
                <a:cs typeface="Arial" pitchFamily="34" charset="0"/>
              </a:rPr>
              <a:t>, </a:t>
            </a:r>
            <a:r>
              <a:rPr lang="it-IT" sz="1800" b="0" i="1" dirty="0">
                <a:latin typeface="Bodoni MT" pitchFamily="18" charset="0"/>
                <a:cs typeface="Arial" pitchFamily="34" charset="0"/>
              </a:rPr>
              <a:t>Pulsatilla alpina </a:t>
            </a:r>
            <a:r>
              <a:rPr lang="it-IT" sz="1800" b="0" dirty="0" err="1" smtClean="0">
                <a:latin typeface="Bodoni MT" pitchFamily="18" charset="0"/>
                <a:cs typeface="Arial" pitchFamily="34" charset="0"/>
              </a:rPr>
              <a:t>subsp</a:t>
            </a:r>
            <a:r>
              <a:rPr lang="it-IT" sz="1800" b="0" dirty="0" smtClean="0">
                <a:latin typeface="Bodoni MT" pitchFamily="18" charset="0"/>
                <a:cs typeface="Arial" pitchFamily="34" charset="0"/>
              </a:rPr>
              <a:t>. </a:t>
            </a:r>
            <a:r>
              <a:rPr lang="it-IT" sz="1800" b="0" dirty="0" err="1" smtClean="0">
                <a:latin typeface="Bodoni MT" pitchFamily="18" charset="0"/>
                <a:cs typeface="Arial" pitchFamily="34" charset="0"/>
              </a:rPr>
              <a:t>a</a:t>
            </a:r>
            <a:r>
              <a:rPr lang="it-IT" sz="1800" b="0" i="1" dirty="0" err="1" smtClean="0">
                <a:latin typeface="Bodoni MT" pitchFamily="18" charset="0"/>
                <a:cs typeface="Arial" pitchFamily="34" charset="0"/>
              </a:rPr>
              <a:t>piifolia</a:t>
            </a:r>
            <a:r>
              <a:rPr lang="it-IT" sz="1800" b="0" dirty="0" smtClean="0">
                <a:latin typeface="Bodoni MT" pitchFamily="18" charset="0"/>
                <a:cs typeface="Arial" pitchFamily="34" charset="0"/>
              </a:rPr>
              <a:t>, </a:t>
            </a:r>
            <a:r>
              <a:rPr lang="it-IT" sz="1800" b="0" i="1" dirty="0">
                <a:latin typeface="Bodoni MT" pitchFamily="18" charset="0"/>
                <a:cs typeface="Arial" pitchFamily="34" charset="0"/>
              </a:rPr>
              <a:t>Drosera </a:t>
            </a:r>
            <a:r>
              <a:rPr lang="it-IT" sz="1800" b="0" i="1" dirty="0" err="1">
                <a:latin typeface="Bodoni MT" pitchFamily="18" charset="0"/>
                <a:cs typeface="Arial" pitchFamily="34" charset="0"/>
              </a:rPr>
              <a:t>rotundifolia</a:t>
            </a:r>
            <a:r>
              <a:rPr lang="it-IT" sz="1800" b="0" i="1" dirty="0">
                <a:latin typeface="Bodoni MT" pitchFamily="18" charset="0"/>
                <a:cs typeface="Arial" pitchFamily="34" charset="0"/>
              </a:rPr>
              <a:t> , </a:t>
            </a:r>
            <a:r>
              <a:rPr lang="it-IT" sz="1800" b="0" i="1" dirty="0" err="1">
                <a:latin typeface="Bodoni MT" pitchFamily="18" charset="0"/>
                <a:cs typeface="Arial" pitchFamily="34" charset="0"/>
              </a:rPr>
              <a:t>Eriophorun</a:t>
            </a:r>
            <a:r>
              <a:rPr lang="it-IT" sz="1800" b="0" i="1" dirty="0">
                <a:latin typeface="Bodoni MT" pitchFamily="18" charset="0"/>
                <a:cs typeface="Arial" pitchFamily="34" charset="0"/>
              </a:rPr>
              <a:t> </a:t>
            </a:r>
            <a:r>
              <a:rPr lang="it-IT" sz="1800" b="0" i="1" dirty="0" err="1">
                <a:latin typeface="Bodoni MT" pitchFamily="18" charset="0"/>
                <a:cs typeface="Arial" pitchFamily="34" charset="0"/>
              </a:rPr>
              <a:t>vaginatum</a:t>
            </a:r>
            <a:r>
              <a:rPr lang="it-IT" sz="1800" b="0" i="1" dirty="0">
                <a:latin typeface="Bodoni MT" pitchFamily="18" charset="0"/>
                <a:cs typeface="Arial" pitchFamily="34" charset="0"/>
              </a:rPr>
              <a:t>.</a:t>
            </a:r>
            <a:r>
              <a:rPr lang="it-IT" sz="1800" b="0" dirty="0">
                <a:latin typeface="Bodoni MT" pitchFamily="18" charset="0"/>
                <a:cs typeface="Arial" pitchFamily="34" charset="0"/>
              </a:rPr>
              <a:t> Altre sono tipiche della flora alpina e si trovano alle quote più </a:t>
            </a:r>
            <a:r>
              <a:rPr lang="it-IT" sz="1800" b="0" dirty="0" smtClean="0">
                <a:latin typeface="Bodoni MT" pitchFamily="18" charset="0"/>
                <a:cs typeface="Arial" pitchFamily="34" charset="0"/>
              </a:rPr>
              <a:t>elevate.</a:t>
            </a:r>
            <a:endParaRPr lang="it-IT" sz="1800" b="0" dirty="0">
              <a:latin typeface="Bodoni MT" pitchFamily="18" charset="0"/>
              <a:cs typeface="Arial" pitchFamily="34" charset="0"/>
            </a:endParaRPr>
          </a:p>
          <a:p>
            <a:pPr algn="ctr"/>
            <a:r>
              <a:rPr lang="it-IT" sz="1800" b="0" dirty="0">
                <a:latin typeface="Bodoni MT" pitchFamily="18" charset="0"/>
                <a:cs typeface="Arial" pitchFamily="34" charset="0"/>
              </a:rPr>
              <a:t>La </a:t>
            </a:r>
            <a:r>
              <a:rPr lang="it-IT" sz="1800" b="0" dirty="0" smtClean="0">
                <a:latin typeface="Bodoni MT" pitchFamily="18" charset="0"/>
                <a:cs typeface="Arial" pitchFamily="34" charset="0"/>
              </a:rPr>
              <a:t>vegetazione </a:t>
            </a:r>
            <a:r>
              <a:rPr lang="it-IT" sz="1800" b="0" dirty="0">
                <a:latin typeface="Bodoni MT" pitchFamily="18" charset="0"/>
                <a:cs typeface="Arial" pitchFamily="34" charset="0"/>
              </a:rPr>
              <a:t>è certo uno degli aspetti più caratteristici di </a:t>
            </a:r>
            <a:r>
              <a:rPr lang="it-IT" sz="1800" b="0" dirty="0" smtClean="0">
                <a:latin typeface="Bodoni MT" pitchFamily="18" charset="0"/>
                <a:cs typeface="Arial" pitchFamily="34" charset="0"/>
              </a:rPr>
              <a:t>quest'area ed è caratterizzata dalla presenza nell'orizzonte submontano del castagno associato spesso al nocciolo, al ciliegio, al frassino, al Tiglio.</a:t>
            </a:r>
          </a:p>
          <a:p>
            <a:pPr algn="ctr"/>
            <a:r>
              <a:rPr lang="it-IT" sz="1800" b="0" dirty="0" smtClean="0">
                <a:latin typeface="Bodoni MT" pitchFamily="18" charset="0"/>
                <a:cs typeface="Arial" pitchFamily="34" charset="0"/>
              </a:rPr>
              <a:t>Nell'orizzonte alpino domina la prateria </a:t>
            </a:r>
            <a:r>
              <a:rPr lang="it-IT" sz="1800" b="0" i="1" dirty="0" smtClean="0">
                <a:latin typeface="Bodoni MT" pitchFamily="18" charset="0"/>
                <a:cs typeface="Arial" pitchFamily="34" charset="0"/>
              </a:rPr>
              <a:t>a </a:t>
            </a:r>
            <a:r>
              <a:rPr lang="it-IT" sz="1800" b="0" i="1" dirty="0" err="1" smtClean="0">
                <a:latin typeface="Bodoni MT" pitchFamily="18" charset="0"/>
                <a:cs typeface="Arial" pitchFamily="34" charset="0"/>
              </a:rPr>
              <a:t>Nardus</a:t>
            </a:r>
            <a:r>
              <a:rPr lang="it-IT" sz="1800" b="0" i="1" dirty="0" smtClean="0">
                <a:latin typeface="Bodoni MT" pitchFamily="18" charset="0"/>
                <a:cs typeface="Arial" pitchFamily="34" charset="0"/>
              </a:rPr>
              <a:t> striata</a:t>
            </a:r>
            <a:r>
              <a:rPr lang="it-IT" sz="1800" b="0" dirty="0" smtClean="0">
                <a:latin typeface="Bodoni MT" pitchFamily="18" charset="0"/>
                <a:cs typeface="Arial" pitchFamily="34" charset="0"/>
              </a:rPr>
              <a:t> tipica di pascoli acidi e magri, spesso associato a </a:t>
            </a:r>
            <a:r>
              <a:rPr lang="it-IT" sz="1800" b="0" i="1" dirty="0" err="1" smtClean="0">
                <a:latin typeface="Bodoni MT" pitchFamily="18" charset="0"/>
                <a:cs typeface="Arial" pitchFamily="34" charset="0"/>
              </a:rPr>
              <a:t>Poa</a:t>
            </a:r>
            <a:r>
              <a:rPr lang="it-IT" sz="1800" b="0" i="1" dirty="0" smtClean="0">
                <a:latin typeface="Bodoni MT" pitchFamily="18" charset="0"/>
                <a:cs typeface="Arial" pitchFamily="34" charset="0"/>
              </a:rPr>
              <a:t> alpina e Festuca sp</a:t>
            </a:r>
            <a:r>
              <a:rPr lang="it-IT" sz="1800" b="0" dirty="0" smtClean="0">
                <a:latin typeface="Bodoni MT" pitchFamily="18" charset="0"/>
                <a:cs typeface="Arial" pitchFamily="34" charset="0"/>
              </a:rPr>
              <a:t>. </a:t>
            </a:r>
            <a:br>
              <a:rPr lang="it-IT" sz="1800" b="0" dirty="0" smtClean="0">
                <a:latin typeface="Bodoni MT" pitchFamily="18" charset="0"/>
                <a:cs typeface="Arial" pitchFamily="34" charset="0"/>
              </a:rPr>
            </a:br>
            <a:r>
              <a:rPr lang="it-IT" sz="1800" b="0" dirty="0" smtClean="0">
                <a:latin typeface="Bodoni MT" pitchFamily="18" charset="0"/>
                <a:cs typeface="Arial" pitchFamily="34" charset="0"/>
              </a:rPr>
              <a:t>Lungo le rive dei torrenti predominano l‘ontano bianco, il frassino, il salicone, il rovo e la </a:t>
            </a:r>
            <a:r>
              <a:rPr lang="it-IT" sz="1800" b="0" dirty="0" err="1" smtClean="0">
                <a:latin typeface="Bodoni MT" pitchFamily="18" charset="0"/>
                <a:cs typeface="Arial" pitchFamily="34" charset="0"/>
              </a:rPr>
              <a:t>buddleja</a:t>
            </a:r>
            <a:r>
              <a:rPr lang="it-IT" sz="1800" b="0" dirty="0" smtClean="0">
                <a:latin typeface="Bodoni MT" pitchFamily="18" charset="0"/>
                <a:cs typeface="Arial" pitchFamily="34" charset="0"/>
              </a:rPr>
              <a:t>. </a:t>
            </a:r>
            <a:br>
              <a:rPr lang="it-IT" sz="1800" b="0" dirty="0" smtClean="0">
                <a:latin typeface="Bodoni MT" pitchFamily="18" charset="0"/>
                <a:cs typeface="Arial" pitchFamily="34" charset="0"/>
              </a:rPr>
            </a:br>
            <a:r>
              <a:rPr lang="it-IT" sz="1800" b="0" dirty="0" smtClean="0">
                <a:latin typeface="Bodoni MT" pitchFamily="18" charset="0"/>
                <a:cs typeface="Arial" pitchFamily="34" charset="0"/>
              </a:rPr>
              <a:t>Dopo la Seconda Guerra Mondiale la zona è stata interessata da un progressivo spopolamento delle valli con l'abbandono dell'agricoltura di montagna</a:t>
            </a:r>
            <a:r>
              <a:rPr lang="it-IT" sz="1800" b="0" dirty="0" smtClean="0">
                <a:latin typeface="Arial" pitchFamily="34" charset="0"/>
                <a:cs typeface="Arial" pitchFamily="34" charset="0"/>
              </a:rPr>
              <a:t>. </a:t>
            </a:r>
          </a:p>
          <a:p>
            <a:endParaRPr lang="it-IT" sz="1600" b="0" dirty="0">
              <a:latin typeface="Harrington" pitchFamily="82" charset="0"/>
            </a:endParaRPr>
          </a:p>
        </p:txBody>
      </p:sp>
      <p:sp>
        <p:nvSpPr>
          <p:cNvPr id="7" name="Segnaposto contenuto 6"/>
          <p:cNvSpPr>
            <a:spLocks noGrp="1"/>
          </p:cNvSpPr>
          <p:nvPr>
            <p:ph sz="quarter" idx="4"/>
          </p:nvPr>
        </p:nvSpPr>
        <p:spPr>
          <a:xfrm>
            <a:off x="8604448" y="1052736"/>
            <a:ext cx="4041775" cy="3951288"/>
          </a:xfrm>
        </p:spPr>
        <p:txBody>
          <a:bodyPr/>
          <a:lstStyle/>
          <a:p>
            <a:endParaRPr lang="it-IT" dirty="0"/>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anim calcmode="lin" valueType="num">
                                      <p:cBhvr>
                                        <p:cTn id="8" dur="2000" fill="hold"/>
                                        <p:tgtEl>
                                          <p:spTgt spid="9">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9">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17FEC"/>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395536" y="692696"/>
            <a:ext cx="8291264" cy="4709120"/>
          </a:xfrm>
        </p:spPr>
        <p:txBody>
          <a:bodyPr/>
          <a:lstStyle/>
          <a:p>
            <a:pPr>
              <a:buNone/>
            </a:pPr>
            <a:r>
              <a:rPr lang="it-IT" dirty="0" smtClean="0">
                <a:solidFill>
                  <a:srgbClr val="002060"/>
                </a:solidFill>
                <a:latin typeface="Berlin Sans FB" pitchFamily="34" charset="0"/>
              </a:rPr>
              <a:t>Un altro percorso parte sempre da </a:t>
            </a:r>
            <a:r>
              <a:rPr lang="it-IT" i="1" dirty="0" smtClean="0">
                <a:solidFill>
                  <a:srgbClr val="002060"/>
                </a:solidFill>
                <a:latin typeface="Berlin Sans FB" pitchFamily="34" charset="0"/>
              </a:rPr>
              <a:t>Monteviasco</a:t>
            </a:r>
            <a:r>
              <a:rPr lang="it-IT" dirty="0" smtClean="0">
                <a:solidFill>
                  <a:srgbClr val="002060"/>
                </a:solidFill>
                <a:latin typeface="Berlin Sans FB" pitchFamily="34" charset="0"/>
              </a:rPr>
              <a:t>,</a:t>
            </a:r>
          </a:p>
          <a:p>
            <a:pPr marL="0" indent="0">
              <a:buNone/>
            </a:pPr>
            <a:r>
              <a:rPr lang="it-IT" dirty="0" smtClean="0">
                <a:solidFill>
                  <a:srgbClr val="002060"/>
                </a:solidFill>
                <a:latin typeface="Berlin Sans FB" pitchFamily="34" charset="0"/>
              </a:rPr>
              <a:t>passa prima da </a:t>
            </a:r>
            <a:r>
              <a:rPr lang="it-IT" i="1" dirty="0" smtClean="0">
                <a:solidFill>
                  <a:srgbClr val="002060"/>
                </a:solidFill>
                <a:latin typeface="Berlin Sans FB" pitchFamily="34" charset="0"/>
              </a:rPr>
              <a:t>Fontanella</a:t>
            </a:r>
            <a:r>
              <a:rPr lang="it-IT" dirty="0" smtClean="0">
                <a:solidFill>
                  <a:srgbClr val="002060"/>
                </a:solidFill>
                <a:latin typeface="Berlin Sans FB" pitchFamily="34" charset="0"/>
              </a:rPr>
              <a:t>, poi </a:t>
            </a:r>
            <a:r>
              <a:rPr lang="it-IT" dirty="0" err="1" smtClean="0">
                <a:solidFill>
                  <a:srgbClr val="002060"/>
                </a:solidFill>
                <a:latin typeface="Berlin Sans FB" pitchFamily="34" charset="0"/>
              </a:rPr>
              <a:t>da</a:t>
            </a:r>
            <a:r>
              <a:rPr lang="it-IT" i="1" dirty="0" err="1" smtClean="0">
                <a:solidFill>
                  <a:srgbClr val="002060"/>
                </a:solidFill>
                <a:latin typeface="Berlin Sans FB" pitchFamily="34" charset="0"/>
              </a:rPr>
              <a:t>Viasco</a:t>
            </a:r>
            <a:r>
              <a:rPr lang="it-IT" i="1" dirty="0" smtClean="0">
                <a:solidFill>
                  <a:srgbClr val="002060"/>
                </a:solidFill>
                <a:latin typeface="Berlin Sans FB" pitchFamily="34" charset="0"/>
              </a:rPr>
              <a:t>,</a:t>
            </a:r>
            <a:r>
              <a:rPr lang="it-IT" dirty="0" smtClean="0">
                <a:solidFill>
                  <a:srgbClr val="002060"/>
                </a:solidFill>
                <a:latin typeface="Berlin Sans FB" pitchFamily="34" charset="0"/>
              </a:rPr>
              <a:t> infine giunge a </a:t>
            </a:r>
            <a:r>
              <a:rPr lang="it-IT" i="1" dirty="0" err="1" smtClean="0">
                <a:solidFill>
                  <a:srgbClr val="002060"/>
                </a:solidFill>
                <a:latin typeface="Berlin Sans FB" pitchFamily="34" charset="0"/>
              </a:rPr>
              <a:t>Curiglia</a:t>
            </a:r>
            <a:r>
              <a:rPr lang="it-IT" dirty="0" smtClean="0">
                <a:solidFill>
                  <a:srgbClr val="002060"/>
                </a:solidFill>
                <a:latin typeface="Berlin Sans FB" pitchFamily="34" charset="0"/>
              </a:rPr>
              <a:t>. </a:t>
            </a:r>
          </a:p>
          <a:p>
            <a:pPr marL="0" indent="0">
              <a:buNone/>
            </a:pPr>
            <a:r>
              <a:rPr lang="it-IT" dirty="0" smtClean="0">
                <a:solidFill>
                  <a:srgbClr val="002060"/>
                </a:solidFill>
                <a:latin typeface="Berlin Sans FB" pitchFamily="34" charset="0"/>
              </a:rPr>
              <a:t>Questo è un percorso didattico della durata di ore 2.30, allestito dalla Comunità Montana Valli del </a:t>
            </a:r>
            <a:r>
              <a:rPr lang="it-IT" dirty="0" err="1" smtClean="0">
                <a:solidFill>
                  <a:srgbClr val="002060"/>
                </a:solidFill>
                <a:latin typeface="Berlin Sans FB" pitchFamily="34" charset="0"/>
              </a:rPr>
              <a:t>Luinese</a:t>
            </a:r>
            <a:r>
              <a:rPr lang="it-IT" dirty="0" smtClean="0">
                <a:solidFill>
                  <a:srgbClr val="002060"/>
                </a:solidFill>
                <a:latin typeface="Berlin Sans FB" pitchFamily="34" charset="0"/>
              </a:rPr>
              <a:t> (ora Valli del </a:t>
            </a:r>
            <a:r>
              <a:rPr lang="it-IT" dirty="0" err="1" smtClean="0">
                <a:solidFill>
                  <a:srgbClr val="002060"/>
                </a:solidFill>
                <a:latin typeface="Berlin Sans FB" pitchFamily="34" charset="0"/>
              </a:rPr>
              <a:t>Verbano</a:t>
            </a:r>
            <a:r>
              <a:rPr lang="it-IT" dirty="0" smtClean="0">
                <a:solidFill>
                  <a:srgbClr val="002060"/>
                </a:solidFill>
                <a:latin typeface="Berlin Sans FB" pitchFamily="34" charset="0"/>
              </a:rPr>
              <a:t>).</a:t>
            </a:r>
          </a:p>
        </p:txBody>
      </p:sp>
      <p:pic>
        <p:nvPicPr>
          <p:cNvPr id="4" name="Immagine 3" descr="25032012212.jpg"/>
          <p:cNvPicPr>
            <a:picLocks noChangeAspect="1"/>
          </p:cNvPicPr>
          <p:nvPr/>
        </p:nvPicPr>
        <p:blipFill>
          <a:blip r:embed="rId2" cstate="print"/>
          <a:stretch>
            <a:fillRect/>
          </a:stretch>
        </p:blipFill>
        <p:spPr>
          <a:xfrm>
            <a:off x="4932040" y="3933056"/>
            <a:ext cx="3600400" cy="2700300"/>
          </a:xfrm>
          <a:prstGeom prst="rect">
            <a:avLst/>
          </a:prstGeom>
          <a:ln>
            <a:noFill/>
          </a:ln>
          <a:effectLst>
            <a:softEdge rad="112500"/>
          </a:effectLst>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1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5" presetClass="entr" presetSubtype="1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heckerboard(across)">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75000"/>
              </a:schemeClr>
            </a:gs>
            <a:gs pos="25000">
              <a:srgbClr val="21D6E0"/>
            </a:gs>
            <a:gs pos="75000">
              <a:srgbClr val="0087E6"/>
            </a:gs>
            <a:gs pos="100000">
              <a:srgbClr val="005CBF"/>
            </a:gs>
          </a:gsLst>
          <a:lin ang="2700000" scaled="0"/>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67544" y="188640"/>
            <a:ext cx="1656184" cy="1008112"/>
          </a:xfrm>
        </p:spPr>
        <p:txBody>
          <a:bodyPr>
            <a:normAutofit/>
          </a:bodyPr>
          <a:lstStyle/>
          <a:p>
            <a:pPr algn="l"/>
            <a:r>
              <a:rPr lang="it-IT" sz="2400" b="1" dirty="0" smtClean="0">
                <a:solidFill>
                  <a:srgbClr val="FF0000"/>
                </a:solidFill>
                <a:latin typeface="Franklin Gothic Medium Cond" pitchFamily="34" charset="0"/>
              </a:rPr>
              <a:t>CASTAGNO</a:t>
            </a:r>
            <a:endParaRPr lang="it-IT" sz="2800" dirty="0">
              <a:solidFill>
                <a:srgbClr val="00B050"/>
              </a:solidFill>
              <a:latin typeface="Harrington" pitchFamily="82" charset="0"/>
            </a:endParaRPr>
          </a:p>
        </p:txBody>
      </p:sp>
      <p:sp>
        <p:nvSpPr>
          <p:cNvPr id="14" name="Segnaposto testo 13"/>
          <p:cNvSpPr>
            <a:spLocks noGrp="1"/>
          </p:cNvSpPr>
          <p:nvPr>
            <p:ph type="body" sz="quarter" idx="3"/>
          </p:nvPr>
        </p:nvSpPr>
        <p:spPr>
          <a:xfrm>
            <a:off x="2987824" y="2924944"/>
            <a:ext cx="4041775" cy="639762"/>
          </a:xfrm>
        </p:spPr>
        <p:txBody>
          <a:bodyPr/>
          <a:lstStyle/>
          <a:p>
            <a:r>
              <a:rPr lang="it-IT" sz="2000" dirty="0" smtClean="0">
                <a:solidFill>
                  <a:schemeClr val="accent5">
                    <a:lumMod val="50000"/>
                  </a:schemeClr>
                </a:solidFill>
                <a:latin typeface="Aharoni" pitchFamily="2" charset="-79"/>
                <a:cs typeface="Aharoni" pitchFamily="2" charset="-79"/>
              </a:rPr>
              <a:t>ROVERELLA</a:t>
            </a:r>
            <a:endParaRPr lang="it-IT" dirty="0">
              <a:solidFill>
                <a:schemeClr val="accent5">
                  <a:lumMod val="50000"/>
                </a:schemeClr>
              </a:solidFill>
              <a:latin typeface="Aharoni" pitchFamily="2" charset="-79"/>
              <a:cs typeface="Aharoni" pitchFamily="2" charset="-79"/>
            </a:endParaRPr>
          </a:p>
        </p:txBody>
      </p:sp>
      <p:pic>
        <p:nvPicPr>
          <p:cNvPr id="7" name="Immagine 6" descr="C:\Users\francesca.fleri\Desktop\untitled.png"/>
          <p:cNvPicPr/>
          <p:nvPr/>
        </p:nvPicPr>
        <p:blipFill>
          <a:blip r:embed="rId2" cstate="print"/>
          <a:srcRect/>
          <a:stretch>
            <a:fillRect/>
          </a:stretch>
        </p:blipFill>
        <p:spPr bwMode="auto">
          <a:xfrm>
            <a:off x="395536" y="908720"/>
            <a:ext cx="2108080" cy="2149345"/>
          </a:xfrm>
          <a:prstGeom prst="rect">
            <a:avLst/>
          </a:prstGeom>
          <a:ln>
            <a:noFill/>
          </a:ln>
          <a:effectLst>
            <a:outerShdw blurRad="292100" dist="139700" dir="2700000" algn="tl" rotWithShape="0">
              <a:srgbClr val="333333">
                <a:alpha val="65000"/>
              </a:srgbClr>
            </a:outerShdw>
          </a:effectLst>
        </p:spPr>
      </p:pic>
      <p:sp>
        <p:nvSpPr>
          <p:cNvPr id="9" name="Rettangolo 8"/>
          <p:cNvSpPr/>
          <p:nvPr/>
        </p:nvSpPr>
        <p:spPr>
          <a:xfrm>
            <a:off x="7164288" y="548680"/>
            <a:ext cx="1451468" cy="400110"/>
          </a:xfrm>
          <a:prstGeom prst="rect">
            <a:avLst/>
          </a:prstGeom>
        </p:spPr>
        <p:txBody>
          <a:bodyPr wrap="square">
            <a:spAutoFit/>
          </a:bodyPr>
          <a:lstStyle/>
          <a:p>
            <a:r>
              <a:rPr lang="it-IT" sz="2000" b="1" i="1" dirty="0" smtClean="0">
                <a:solidFill>
                  <a:schemeClr val="accent2">
                    <a:lumMod val="50000"/>
                  </a:schemeClr>
                </a:solidFill>
              </a:rPr>
              <a:t>NOCCIOLO</a:t>
            </a:r>
            <a:r>
              <a:rPr lang="it-IT" b="1" dirty="0" smtClean="0">
                <a:solidFill>
                  <a:schemeClr val="accent2">
                    <a:lumMod val="50000"/>
                  </a:schemeClr>
                </a:solidFill>
              </a:rPr>
              <a:t> </a:t>
            </a:r>
            <a:endParaRPr lang="it-IT" dirty="0">
              <a:solidFill>
                <a:schemeClr val="accent2">
                  <a:lumMod val="50000"/>
                </a:schemeClr>
              </a:solidFill>
            </a:endParaRPr>
          </a:p>
        </p:txBody>
      </p:sp>
      <p:pic>
        <p:nvPicPr>
          <p:cNvPr id="10" name="rg_hi" descr="http://t2.gstatic.com/images?q=tbn:ANd9GcTwhWwdpupIoWC7XdEct8-sSjBIVlCCswyKYFFrBs7TQwfYW4Gl"/>
          <p:cNvPicPr/>
          <p:nvPr/>
        </p:nvPicPr>
        <p:blipFill>
          <a:blip r:embed="rId3" cstate="print"/>
          <a:srcRect/>
          <a:stretch>
            <a:fillRect/>
          </a:stretch>
        </p:blipFill>
        <p:spPr bwMode="auto">
          <a:xfrm rot="319807">
            <a:off x="4154139" y="840741"/>
            <a:ext cx="1727181" cy="19361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rg_hi" descr="http://t0.gstatic.com/images?q=tbn:ANd9GcRrsUySt4HEELTjhWWrHJSH48kO-aHd93Crp-3j6_hZNo6CN1BtBQ">
            <a:hlinkClick r:id="rId4"/>
          </p:cNvPr>
          <p:cNvPicPr/>
          <p:nvPr/>
        </p:nvPicPr>
        <p:blipFill>
          <a:blip r:embed="rId5" cstate="print"/>
          <a:srcRect/>
          <a:stretch>
            <a:fillRect/>
          </a:stretch>
        </p:blipFill>
        <p:spPr bwMode="auto">
          <a:xfrm>
            <a:off x="6084168" y="908720"/>
            <a:ext cx="2232248" cy="2592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il_fi" descr="http://www.comune.challand-st-victor.ao.it/Lago_Villa/foto/roverella.jpg"/>
          <p:cNvPicPr>
            <a:picLocks noGrp="1"/>
          </p:cNvPicPr>
          <p:nvPr>
            <p:ph sz="quarter" idx="4"/>
          </p:nvPr>
        </p:nvPicPr>
        <p:blipFill>
          <a:blip r:embed="rId6" cstate="print"/>
          <a:srcRect/>
          <a:stretch>
            <a:fillRect/>
          </a:stretch>
        </p:blipFill>
        <p:spPr bwMode="auto">
          <a:xfrm>
            <a:off x="3059832" y="3789040"/>
            <a:ext cx="2736304" cy="21602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8" name="il_fi" descr="http://www.parco-rto.it/img/flora_fauna/Alberi_arbusti/frassino.jpg"/>
          <p:cNvPicPr>
            <a:picLocks noGrp="1"/>
          </p:cNvPicPr>
          <p:nvPr>
            <p:ph sz="half" idx="2"/>
          </p:nvPr>
        </p:nvPicPr>
        <p:blipFill>
          <a:blip r:embed="rId7" cstate="print"/>
          <a:srcRect/>
          <a:stretch>
            <a:fillRect/>
          </a:stretch>
        </p:blipFill>
        <p:spPr bwMode="auto">
          <a:xfrm rot="256102">
            <a:off x="649165" y="3431574"/>
            <a:ext cx="2116866" cy="3024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Segnaposto testo 11"/>
          <p:cNvSpPr>
            <a:spLocks noGrp="1"/>
          </p:cNvSpPr>
          <p:nvPr>
            <p:ph type="body" idx="1"/>
          </p:nvPr>
        </p:nvSpPr>
        <p:spPr>
          <a:xfrm rot="21225823">
            <a:off x="274315" y="2782452"/>
            <a:ext cx="4040188" cy="639762"/>
          </a:xfrm>
        </p:spPr>
        <p:txBody>
          <a:bodyPr/>
          <a:lstStyle/>
          <a:p>
            <a:r>
              <a:rPr lang="it-IT" dirty="0" smtClean="0">
                <a:solidFill>
                  <a:schemeClr val="accent6">
                    <a:lumMod val="75000"/>
                  </a:schemeClr>
                </a:solidFill>
                <a:latin typeface="Aparajita" pitchFamily="34" charset="0"/>
                <a:cs typeface="Aparajita" pitchFamily="34" charset="0"/>
              </a:rPr>
              <a:t>TIGLIO</a:t>
            </a:r>
            <a:endParaRPr lang="it-IT" dirty="0">
              <a:solidFill>
                <a:schemeClr val="accent6">
                  <a:lumMod val="75000"/>
                </a:schemeClr>
              </a:solidFill>
              <a:latin typeface="Aparajita" pitchFamily="34" charset="0"/>
              <a:cs typeface="Aparajita" pitchFamily="34" charset="0"/>
            </a:endParaRPr>
          </a:p>
        </p:txBody>
      </p:sp>
    </p:spTree>
  </p:cSld>
  <p:clrMapOvr>
    <a:masterClrMapping/>
  </p:clrMapOvr>
  <p:transition advClick="0" advTm="500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solidFill>
                  <a:srgbClr val="FF0000"/>
                </a:solidFill>
                <a:latin typeface="Tempus Sans ITC" pitchFamily="82" charset="0"/>
              </a:rPr>
              <a:t>FIORI DELLA VALLE DEL LUINESE:</a:t>
            </a:r>
            <a:r>
              <a:rPr lang="it-IT" dirty="0" smtClean="0"/>
              <a:t/>
            </a:r>
            <a:br>
              <a:rPr lang="it-IT" dirty="0" smtClean="0"/>
            </a:br>
            <a:endParaRPr lang="it-IT" dirty="0"/>
          </a:p>
        </p:txBody>
      </p:sp>
      <p:sp>
        <p:nvSpPr>
          <p:cNvPr id="3" name="Segnaposto testo 2"/>
          <p:cNvSpPr>
            <a:spLocks noGrp="1"/>
          </p:cNvSpPr>
          <p:nvPr>
            <p:ph type="body" sz="quarter" idx="3"/>
          </p:nvPr>
        </p:nvSpPr>
        <p:spPr>
          <a:xfrm>
            <a:off x="0" y="4797152"/>
            <a:ext cx="1979712" cy="1224136"/>
          </a:xfrm>
        </p:spPr>
        <p:txBody>
          <a:bodyPr>
            <a:normAutofit/>
          </a:bodyPr>
          <a:lstStyle/>
          <a:p>
            <a:pPr algn="ctr"/>
            <a:r>
              <a:rPr lang="it-IT" sz="2000" dirty="0" smtClean="0">
                <a:solidFill>
                  <a:schemeClr val="accent6">
                    <a:lumMod val="75000"/>
                  </a:schemeClr>
                </a:solidFill>
                <a:latin typeface="Tempus Sans ITC" pitchFamily="82" charset="0"/>
              </a:rPr>
              <a:t>PRIMULA ORECCHIONA</a:t>
            </a:r>
            <a:endParaRPr lang="it-IT" sz="2000" dirty="0">
              <a:solidFill>
                <a:schemeClr val="accent6">
                  <a:lumMod val="75000"/>
                </a:schemeClr>
              </a:solidFill>
              <a:latin typeface="Tempus Sans ITC" pitchFamily="82" charset="0"/>
            </a:endParaRPr>
          </a:p>
        </p:txBody>
      </p:sp>
      <p:pic>
        <p:nvPicPr>
          <p:cNvPr id="38" name="Segnaposto contenuto 7" descr="P1010281.JPG"/>
          <p:cNvPicPr>
            <a:picLocks noChangeAspect="1"/>
          </p:cNvPicPr>
          <p:nvPr/>
        </p:nvPicPr>
        <p:blipFill>
          <a:blip r:embed="rId2" cstate="print"/>
          <a:stretch>
            <a:fillRect/>
          </a:stretch>
        </p:blipFill>
        <p:spPr>
          <a:xfrm>
            <a:off x="6084168" y="980728"/>
            <a:ext cx="2564476" cy="1924396"/>
          </a:xfrm>
          <a:prstGeom prst="rect">
            <a:avLst/>
          </a:prstGeom>
        </p:spPr>
      </p:pic>
      <p:pic>
        <p:nvPicPr>
          <p:cNvPr id="39" name="Segnaposto contenuto 5" descr="DSCN1002.JPG"/>
          <p:cNvPicPr>
            <a:picLocks noChangeAspect="1"/>
          </p:cNvPicPr>
          <p:nvPr/>
        </p:nvPicPr>
        <p:blipFill>
          <a:blip r:embed="rId3" cstate="print"/>
          <a:stretch>
            <a:fillRect/>
          </a:stretch>
        </p:blipFill>
        <p:spPr>
          <a:xfrm>
            <a:off x="323528" y="980728"/>
            <a:ext cx="3888432" cy="2915298"/>
          </a:xfrm>
          <a:prstGeom prst="rect">
            <a:avLst/>
          </a:prstGeom>
        </p:spPr>
      </p:pic>
      <p:sp>
        <p:nvSpPr>
          <p:cNvPr id="5" name="Segnaposto testo 4"/>
          <p:cNvSpPr>
            <a:spLocks noGrp="1"/>
          </p:cNvSpPr>
          <p:nvPr>
            <p:ph type="body" idx="1"/>
          </p:nvPr>
        </p:nvSpPr>
        <p:spPr>
          <a:xfrm rot="21107804">
            <a:off x="5078840" y="905653"/>
            <a:ext cx="4040188" cy="639762"/>
          </a:xfrm>
        </p:spPr>
        <p:txBody>
          <a:bodyPr>
            <a:normAutofit/>
          </a:bodyPr>
          <a:lstStyle/>
          <a:p>
            <a:r>
              <a:rPr lang="it-IT" dirty="0" smtClean="0">
                <a:solidFill>
                  <a:srgbClr val="7030A0"/>
                </a:solidFill>
                <a:latin typeface="Colonna MT" pitchFamily="82" charset="0"/>
              </a:rPr>
              <a:t>VIOLA </a:t>
            </a:r>
            <a:r>
              <a:rPr lang="it-IT" dirty="0" err="1" smtClean="0">
                <a:solidFill>
                  <a:srgbClr val="7030A0"/>
                </a:solidFill>
                <a:latin typeface="Colonna MT" pitchFamily="82" charset="0"/>
              </a:rPr>
              <a:t>DI</a:t>
            </a:r>
            <a:r>
              <a:rPr lang="it-IT" dirty="0" smtClean="0">
                <a:solidFill>
                  <a:srgbClr val="7030A0"/>
                </a:solidFill>
                <a:latin typeface="Colonna MT" pitchFamily="82" charset="0"/>
              </a:rPr>
              <a:t> MONTE</a:t>
            </a:r>
            <a:endParaRPr lang="it-IT" dirty="0">
              <a:solidFill>
                <a:srgbClr val="7030A0"/>
              </a:solidFill>
              <a:latin typeface="Colonna MT" pitchFamily="82" charset="0"/>
            </a:endParaRPr>
          </a:p>
        </p:txBody>
      </p:sp>
      <p:pic>
        <p:nvPicPr>
          <p:cNvPr id="40" name="Segnaposto contenuto 15" descr="P1010275.JPG"/>
          <p:cNvPicPr>
            <a:picLocks noChangeAspect="1"/>
          </p:cNvPicPr>
          <p:nvPr/>
        </p:nvPicPr>
        <p:blipFill>
          <a:blip r:embed="rId4" cstate="print">
            <a:lum bright="-10000"/>
          </a:blip>
          <a:stretch>
            <a:fillRect/>
          </a:stretch>
        </p:blipFill>
        <p:spPr>
          <a:xfrm>
            <a:off x="1979712" y="4437112"/>
            <a:ext cx="2880360" cy="2161309"/>
          </a:xfrm>
          <a:prstGeom prst="rect">
            <a:avLst/>
          </a:prstGeom>
        </p:spPr>
      </p:pic>
      <p:sp>
        <p:nvSpPr>
          <p:cNvPr id="31" name="Segnaposto contenuto 30"/>
          <p:cNvSpPr>
            <a:spLocks noGrp="1"/>
          </p:cNvSpPr>
          <p:nvPr>
            <p:ph sz="half" idx="2"/>
          </p:nvPr>
        </p:nvSpPr>
        <p:spPr>
          <a:xfrm>
            <a:off x="1259632" y="3861048"/>
            <a:ext cx="3898776" cy="606053"/>
          </a:xfrm>
        </p:spPr>
        <p:txBody>
          <a:bodyPr>
            <a:normAutofit/>
          </a:bodyPr>
          <a:lstStyle/>
          <a:p>
            <a:pPr>
              <a:buNone/>
            </a:pPr>
            <a:r>
              <a:rPr lang="it-IT" sz="2000" i="1" dirty="0" smtClean="0">
                <a:solidFill>
                  <a:schemeClr val="tx2">
                    <a:lumMod val="75000"/>
                  </a:schemeClr>
                </a:solidFill>
                <a:latin typeface="Comic Sans MS" pitchFamily="66" charset="0"/>
              </a:rPr>
              <a:t>CILIEGIO SELVATICO</a:t>
            </a:r>
            <a:endParaRPr lang="it-IT" sz="2000" i="1" dirty="0">
              <a:solidFill>
                <a:schemeClr val="tx2">
                  <a:lumMod val="75000"/>
                </a:schemeClr>
              </a:solidFill>
              <a:latin typeface="Comic Sans MS" pitchFamily="66" charset="0"/>
            </a:endParaRPr>
          </a:p>
        </p:txBody>
      </p:sp>
      <p:pic>
        <p:nvPicPr>
          <p:cNvPr id="41" name="Segnaposto contenuto 4" descr="medium_rosa.jpg"/>
          <p:cNvPicPr>
            <a:picLocks noGrp="1" noChangeAspect="1"/>
          </p:cNvPicPr>
          <p:nvPr>
            <p:ph sz="half" idx="1"/>
          </p:nvPr>
        </p:nvPicPr>
        <p:blipFill>
          <a:blip r:embed="rId5" cstate="print"/>
          <a:stretch>
            <a:fillRect/>
          </a:stretch>
        </p:blipFill>
        <p:spPr>
          <a:xfrm>
            <a:off x="5004048" y="3140968"/>
            <a:ext cx="3816424" cy="3441142"/>
          </a:xfrm>
          <a:prstGeom prst="rect">
            <a:avLst/>
          </a:prstGeom>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par>
                          <p:cTn id="10" fill="hold">
                            <p:stCondLst>
                              <p:cond delay="1080"/>
                            </p:stCondLst>
                            <p:childTnLst>
                              <p:par>
                                <p:cTn id="11" presetID="26" presetClass="entr" presetSubtype="0"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down)">
                                      <p:cBhvr>
                                        <p:cTn id="13" dur="580">
                                          <p:stCondLst>
                                            <p:cond delay="0"/>
                                          </p:stCondLst>
                                        </p:cTn>
                                        <p:tgtEl>
                                          <p:spTgt spid="39"/>
                                        </p:tgtEl>
                                      </p:cBhvr>
                                    </p:animEffect>
                                    <p:anim calcmode="lin" valueType="num">
                                      <p:cBhvr>
                                        <p:cTn id="1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9" dur="26">
                                          <p:stCondLst>
                                            <p:cond delay="650"/>
                                          </p:stCondLst>
                                        </p:cTn>
                                        <p:tgtEl>
                                          <p:spTgt spid="39"/>
                                        </p:tgtEl>
                                      </p:cBhvr>
                                      <p:to x="100000" y="60000"/>
                                    </p:animScale>
                                    <p:animScale>
                                      <p:cBhvr>
                                        <p:cTn id="20" dur="166" decel="50000">
                                          <p:stCondLst>
                                            <p:cond delay="676"/>
                                          </p:stCondLst>
                                        </p:cTn>
                                        <p:tgtEl>
                                          <p:spTgt spid="39"/>
                                        </p:tgtEl>
                                      </p:cBhvr>
                                      <p:to x="100000" y="100000"/>
                                    </p:animScale>
                                    <p:animScale>
                                      <p:cBhvr>
                                        <p:cTn id="21" dur="26">
                                          <p:stCondLst>
                                            <p:cond delay="1312"/>
                                          </p:stCondLst>
                                        </p:cTn>
                                        <p:tgtEl>
                                          <p:spTgt spid="39"/>
                                        </p:tgtEl>
                                      </p:cBhvr>
                                      <p:to x="100000" y="80000"/>
                                    </p:animScale>
                                    <p:animScale>
                                      <p:cBhvr>
                                        <p:cTn id="22" dur="166" decel="50000">
                                          <p:stCondLst>
                                            <p:cond delay="1338"/>
                                          </p:stCondLst>
                                        </p:cTn>
                                        <p:tgtEl>
                                          <p:spTgt spid="39"/>
                                        </p:tgtEl>
                                      </p:cBhvr>
                                      <p:to x="100000" y="100000"/>
                                    </p:animScale>
                                    <p:animScale>
                                      <p:cBhvr>
                                        <p:cTn id="23" dur="26">
                                          <p:stCondLst>
                                            <p:cond delay="1642"/>
                                          </p:stCondLst>
                                        </p:cTn>
                                        <p:tgtEl>
                                          <p:spTgt spid="39"/>
                                        </p:tgtEl>
                                      </p:cBhvr>
                                      <p:to x="100000" y="90000"/>
                                    </p:animScale>
                                    <p:animScale>
                                      <p:cBhvr>
                                        <p:cTn id="24" dur="166" decel="50000">
                                          <p:stCondLst>
                                            <p:cond delay="1668"/>
                                          </p:stCondLst>
                                        </p:cTn>
                                        <p:tgtEl>
                                          <p:spTgt spid="39"/>
                                        </p:tgtEl>
                                      </p:cBhvr>
                                      <p:to x="100000" y="100000"/>
                                    </p:animScale>
                                    <p:animScale>
                                      <p:cBhvr>
                                        <p:cTn id="25" dur="26">
                                          <p:stCondLst>
                                            <p:cond delay="1808"/>
                                          </p:stCondLst>
                                        </p:cTn>
                                        <p:tgtEl>
                                          <p:spTgt spid="39"/>
                                        </p:tgtEl>
                                      </p:cBhvr>
                                      <p:to x="100000" y="95000"/>
                                    </p:animScale>
                                    <p:animScale>
                                      <p:cBhvr>
                                        <p:cTn id="26" dur="166" decel="50000">
                                          <p:stCondLst>
                                            <p:cond delay="1834"/>
                                          </p:stCondLst>
                                        </p:cTn>
                                        <p:tgtEl>
                                          <p:spTgt spid="39"/>
                                        </p:tgtEl>
                                      </p:cBhvr>
                                      <p:to x="100000" y="100000"/>
                                    </p:animScale>
                                  </p:childTnLst>
                                </p:cTn>
                              </p:par>
                              <p:par>
                                <p:cTn id="27" presetID="18" presetClass="entr" presetSubtype="6" fill="hold" grpId="0" nodeType="withEffect">
                                  <p:stCondLst>
                                    <p:cond delay="0"/>
                                  </p:stCondLst>
                                  <p:childTnLst>
                                    <p:set>
                                      <p:cBhvr>
                                        <p:cTn id="28" dur="1" fill="hold">
                                          <p:stCondLst>
                                            <p:cond delay="0"/>
                                          </p:stCondLst>
                                        </p:cTn>
                                        <p:tgtEl>
                                          <p:spTgt spid="31">
                                            <p:txEl>
                                              <p:pRg st="0" end="0"/>
                                            </p:txEl>
                                          </p:spTgt>
                                        </p:tgtEl>
                                        <p:attrNameLst>
                                          <p:attrName>style.visibility</p:attrName>
                                        </p:attrNameLst>
                                      </p:cBhvr>
                                      <p:to>
                                        <p:strVal val="visible"/>
                                      </p:to>
                                    </p:set>
                                    <p:animEffect transition="in" filter="strips(downRight)">
                                      <p:cBhvr>
                                        <p:cTn id="29" dur="500"/>
                                        <p:tgtEl>
                                          <p:spTgt spid="31">
                                            <p:txEl>
                                              <p:pRg st="0" end="0"/>
                                            </p:txEl>
                                          </p:spTgt>
                                        </p:tgtEl>
                                      </p:cBhvr>
                                    </p:animEffect>
                                  </p:childTnLst>
                                </p:cTn>
                              </p:par>
                            </p:childTnLst>
                          </p:cTn>
                        </p:par>
                        <p:par>
                          <p:cTn id="30" fill="hold">
                            <p:stCondLst>
                              <p:cond delay="3080"/>
                            </p:stCondLst>
                            <p:childTnLst>
                              <p:par>
                                <p:cTn id="31" presetID="26" presetClass="entr" presetSubtype="0" fill="hold" grpId="0" nodeType="after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wipe(down)">
                                      <p:cBhvr>
                                        <p:cTn id="33" dur="580">
                                          <p:stCondLst>
                                            <p:cond delay="0"/>
                                          </p:stCondLst>
                                        </p:cTn>
                                        <p:tgtEl>
                                          <p:spTgt spid="5">
                                            <p:txEl>
                                              <p:pRg st="0" end="0"/>
                                            </p:txEl>
                                          </p:spTgt>
                                        </p:tgtEl>
                                      </p:cBhvr>
                                    </p:animEffect>
                                    <p:anim calcmode="lin" valueType="num">
                                      <p:cBhvr>
                                        <p:cTn id="34"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39" dur="26">
                                          <p:stCondLst>
                                            <p:cond delay="650"/>
                                          </p:stCondLst>
                                        </p:cTn>
                                        <p:tgtEl>
                                          <p:spTgt spid="5">
                                            <p:txEl>
                                              <p:pRg st="0" end="0"/>
                                            </p:txEl>
                                          </p:spTgt>
                                        </p:tgtEl>
                                      </p:cBhvr>
                                      <p:to x="100000" y="60000"/>
                                    </p:animScale>
                                    <p:animScale>
                                      <p:cBhvr>
                                        <p:cTn id="40" dur="166" decel="50000">
                                          <p:stCondLst>
                                            <p:cond delay="676"/>
                                          </p:stCondLst>
                                        </p:cTn>
                                        <p:tgtEl>
                                          <p:spTgt spid="5">
                                            <p:txEl>
                                              <p:pRg st="0" end="0"/>
                                            </p:txEl>
                                          </p:spTgt>
                                        </p:tgtEl>
                                      </p:cBhvr>
                                      <p:to x="100000" y="100000"/>
                                    </p:animScale>
                                    <p:animScale>
                                      <p:cBhvr>
                                        <p:cTn id="41" dur="26">
                                          <p:stCondLst>
                                            <p:cond delay="1312"/>
                                          </p:stCondLst>
                                        </p:cTn>
                                        <p:tgtEl>
                                          <p:spTgt spid="5">
                                            <p:txEl>
                                              <p:pRg st="0" end="0"/>
                                            </p:txEl>
                                          </p:spTgt>
                                        </p:tgtEl>
                                      </p:cBhvr>
                                      <p:to x="100000" y="80000"/>
                                    </p:animScale>
                                    <p:animScale>
                                      <p:cBhvr>
                                        <p:cTn id="42" dur="166" decel="50000">
                                          <p:stCondLst>
                                            <p:cond delay="1338"/>
                                          </p:stCondLst>
                                        </p:cTn>
                                        <p:tgtEl>
                                          <p:spTgt spid="5">
                                            <p:txEl>
                                              <p:pRg st="0" end="0"/>
                                            </p:txEl>
                                          </p:spTgt>
                                        </p:tgtEl>
                                      </p:cBhvr>
                                      <p:to x="100000" y="100000"/>
                                    </p:animScale>
                                    <p:animScale>
                                      <p:cBhvr>
                                        <p:cTn id="43" dur="26">
                                          <p:stCondLst>
                                            <p:cond delay="1642"/>
                                          </p:stCondLst>
                                        </p:cTn>
                                        <p:tgtEl>
                                          <p:spTgt spid="5">
                                            <p:txEl>
                                              <p:pRg st="0" end="0"/>
                                            </p:txEl>
                                          </p:spTgt>
                                        </p:tgtEl>
                                      </p:cBhvr>
                                      <p:to x="100000" y="90000"/>
                                    </p:animScale>
                                    <p:animScale>
                                      <p:cBhvr>
                                        <p:cTn id="44" dur="166" decel="50000">
                                          <p:stCondLst>
                                            <p:cond delay="1668"/>
                                          </p:stCondLst>
                                        </p:cTn>
                                        <p:tgtEl>
                                          <p:spTgt spid="5">
                                            <p:txEl>
                                              <p:pRg st="0" end="0"/>
                                            </p:txEl>
                                          </p:spTgt>
                                        </p:tgtEl>
                                      </p:cBhvr>
                                      <p:to x="100000" y="100000"/>
                                    </p:animScale>
                                    <p:animScale>
                                      <p:cBhvr>
                                        <p:cTn id="45" dur="26">
                                          <p:stCondLst>
                                            <p:cond delay="1808"/>
                                          </p:stCondLst>
                                        </p:cTn>
                                        <p:tgtEl>
                                          <p:spTgt spid="5">
                                            <p:txEl>
                                              <p:pRg st="0" end="0"/>
                                            </p:txEl>
                                          </p:spTgt>
                                        </p:tgtEl>
                                      </p:cBhvr>
                                      <p:to x="100000" y="95000"/>
                                    </p:animScale>
                                    <p:animScale>
                                      <p:cBhvr>
                                        <p:cTn id="46" dur="166" decel="50000">
                                          <p:stCondLst>
                                            <p:cond delay="1834"/>
                                          </p:stCondLst>
                                        </p:cTn>
                                        <p:tgtEl>
                                          <p:spTgt spid="5">
                                            <p:txEl>
                                              <p:pRg st="0" end="0"/>
                                            </p:txEl>
                                          </p:spTgt>
                                        </p:tgtEl>
                                      </p:cBhvr>
                                      <p:to x="100000" y="100000"/>
                                    </p:animScale>
                                  </p:childTnLst>
                                </p:cTn>
                              </p:par>
                              <p:par>
                                <p:cTn id="47" presetID="16" presetClass="entr" presetSubtype="26"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barn(inHorizontal)">
                                      <p:cBhvr>
                                        <p:cTn id="49" dur="1000"/>
                                        <p:tgtEl>
                                          <p:spTgt spid="38"/>
                                        </p:tgtEl>
                                      </p:cBhvr>
                                    </p:animEffect>
                                  </p:childTnLst>
                                </p:cTn>
                              </p:par>
                            </p:childTnLst>
                          </p:cTn>
                        </p:par>
                        <p:par>
                          <p:cTn id="50" fill="hold">
                            <p:stCondLst>
                              <p:cond delay="5080"/>
                            </p:stCondLst>
                            <p:childTnLst>
                              <p:par>
                                <p:cTn id="51" presetID="53" presetClass="entr" presetSubtype="0" fill="hold" nodeType="after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p:cTn id="53" dur="1000" fill="hold"/>
                                        <p:tgtEl>
                                          <p:spTgt spid="40"/>
                                        </p:tgtEl>
                                        <p:attrNameLst>
                                          <p:attrName>ppt_w</p:attrName>
                                        </p:attrNameLst>
                                      </p:cBhvr>
                                      <p:tavLst>
                                        <p:tav tm="0">
                                          <p:val>
                                            <p:fltVal val="0"/>
                                          </p:val>
                                        </p:tav>
                                        <p:tav tm="100000">
                                          <p:val>
                                            <p:strVal val="#ppt_w"/>
                                          </p:val>
                                        </p:tav>
                                      </p:tavLst>
                                    </p:anim>
                                    <p:anim calcmode="lin" valueType="num">
                                      <p:cBhvr>
                                        <p:cTn id="54" dur="1000" fill="hold"/>
                                        <p:tgtEl>
                                          <p:spTgt spid="40"/>
                                        </p:tgtEl>
                                        <p:attrNameLst>
                                          <p:attrName>ppt_h</p:attrName>
                                        </p:attrNameLst>
                                      </p:cBhvr>
                                      <p:tavLst>
                                        <p:tav tm="0">
                                          <p:val>
                                            <p:fltVal val="0"/>
                                          </p:val>
                                        </p:tav>
                                        <p:tav tm="100000">
                                          <p:val>
                                            <p:strVal val="#ppt_h"/>
                                          </p:val>
                                        </p:tav>
                                      </p:tavLst>
                                    </p:anim>
                                    <p:animEffect transition="in" filter="fade">
                                      <p:cBhvr>
                                        <p:cTn id="55" dur="1000"/>
                                        <p:tgtEl>
                                          <p:spTgt spid="40"/>
                                        </p:tgtEl>
                                      </p:cBhvr>
                                    </p:animEffect>
                                  </p:childTnLst>
                                </p:cTn>
                              </p:par>
                              <p:par>
                                <p:cTn id="56" presetID="35" presetClass="entr" presetSubtype="0" fill="hold" grpId="0" nodeType="withEffect">
                                  <p:stCondLst>
                                    <p:cond delay="0"/>
                                  </p:stCondLst>
                                  <p:childTnLst>
                                    <p:set>
                                      <p:cBhvr>
                                        <p:cTn id="57" dur="1" fill="hold">
                                          <p:stCondLst>
                                            <p:cond delay="0"/>
                                          </p:stCondLst>
                                        </p:cTn>
                                        <p:tgtEl>
                                          <p:spTgt spid="3">
                                            <p:txEl>
                                              <p:pRg st="0" end="0"/>
                                            </p:txEl>
                                          </p:spTgt>
                                        </p:tgtEl>
                                        <p:attrNameLst>
                                          <p:attrName>style.visibility</p:attrName>
                                        </p:attrNameLst>
                                      </p:cBhvr>
                                      <p:to>
                                        <p:strVal val="visible"/>
                                      </p:to>
                                    </p:set>
                                    <p:animEffect transition="in" filter="fade">
                                      <p:cBhvr>
                                        <p:cTn id="58" dur="2000"/>
                                        <p:tgtEl>
                                          <p:spTgt spid="3">
                                            <p:txEl>
                                              <p:pRg st="0" end="0"/>
                                            </p:txEl>
                                          </p:spTgt>
                                        </p:tgtEl>
                                      </p:cBhvr>
                                    </p:animEffect>
                                    <p:anim calcmode="lin" valueType="num">
                                      <p:cBhvr>
                                        <p:cTn id="59" dur="2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60"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61" dur="2000" fill="hold"/>
                                        <p:tgtEl>
                                          <p:spTgt spid="3">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62" fill="hold">
                      <p:stCondLst>
                        <p:cond delay="indefinite"/>
                      </p:stCondLst>
                      <p:childTnLst>
                        <p:par>
                          <p:cTn id="63" fill="hold">
                            <p:stCondLst>
                              <p:cond delay="0"/>
                            </p:stCondLst>
                            <p:childTnLst>
                              <p:par>
                                <p:cTn id="64" presetID="15" presetClass="entr" presetSubtype="0" fill="hold" nodeType="clickEffect">
                                  <p:stCondLst>
                                    <p:cond delay="0"/>
                                  </p:stCondLst>
                                  <p:childTnLst>
                                    <p:set>
                                      <p:cBhvr>
                                        <p:cTn id="65" dur="1" fill="hold">
                                          <p:stCondLst>
                                            <p:cond delay="0"/>
                                          </p:stCondLst>
                                        </p:cTn>
                                        <p:tgtEl>
                                          <p:spTgt spid="41"/>
                                        </p:tgtEl>
                                        <p:attrNameLst>
                                          <p:attrName>style.visibility</p:attrName>
                                        </p:attrNameLst>
                                      </p:cBhvr>
                                      <p:to>
                                        <p:strVal val="visible"/>
                                      </p:to>
                                    </p:set>
                                    <p:anim calcmode="lin" valueType="num">
                                      <p:cBhvr>
                                        <p:cTn id="66" dur="1000" fill="hold"/>
                                        <p:tgtEl>
                                          <p:spTgt spid="41"/>
                                        </p:tgtEl>
                                        <p:attrNameLst>
                                          <p:attrName>ppt_w</p:attrName>
                                        </p:attrNameLst>
                                      </p:cBhvr>
                                      <p:tavLst>
                                        <p:tav tm="0">
                                          <p:val>
                                            <p:fltVal val="0"/>
                                          </p:val>
                                        </p:tav>
                                        <p:tav tm="100000">
                                          <p:val>
                                            <p:strVal val="#ppt_w"/>
                                          </p:val>
                                        </p:tav>
                                      </p:tavLst>
                                    </p:anim>
                                    <p:anim calcmode="lin" valueType="num">
                                      <p:cBhvr>
                                        <p:cTn id="67" dur="1000" fill="hold"/>
                                        <p:tgtEl>
                                          <p:spTgt spid="41"/>
                                        </p:tgtEl>
                                        <p:attrNameLst>
                                          <p:attrName>ppt_h</p:attrName>
                                        </p:attrNameLst>
                                      </p:cBhvr>
                                      <p:tavLst>
                                        <p:tav tm="0">
                                          <p:val>
                                            <p:fltVal val="0"/>
                                          </p:val>
                                        </p:tav>
                                        <p:tav tm="100000">
                                          <p:val>
                                            <p:strVal val="#ppt_h"/>
                                          </p:val>
                                        </p:tav>
                                      </p:tavLst>
                                    </p:anim>
                                    <p:anim calcmode="lin" valueType="num">
                                      <p:cBhvr>
                                        <p:cTn id="68" dur="1000" fill="hold"/>
                                        <p:tgtEl>
                                          <p:spTgt spid="41"/>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build="p"/>
      <p:bldP spid="31"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60000"/>
                <a:lumOff val="40000"/>
              </a:schemeClr>
            </a:gs>
            <a:gs pos="50000">
              <a:schemeClr val="accent1">
                <a:tint val="44500"/>
                <a:satMod val="160000"/>
              </a:schemeClr>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a:bodyPr>
          <a:lstStyle/>
          <a:p>
            <a:r>
              <a:rPr lang="it-IT" sz="3600" dirty="0" smtClean="0">
                <a:latin typeface="Century Gothic" pitchFamily="34" charset="0"/>
              </a:rPr>
              <a:t>La Fauna dei nostri monti</a:t>
            </a:r>
            <a:endParaRPr lang="it-IT" sz="3600" dirty="0">
              <a:latin typeface="Century Gothic" pitchFamily="34" charset="0"/>
            </a:endParaRPr>
          </a:p>
        </p:txBody>
      </p:sp>
      <p:sp>
        <p:nvSpPr>
          <p:cNvPr id="3" name="Segnaposto testo 2"/>
          <p:cNvSpPr>
            <a:spLocks noGrp="1"/>
          </p:cNvSpPr>
          <p:nvPr>
            <p:ph type="body" idx="1"/>
          </p:nvPr>
        </p:nvSpPr>
        <p:spPr>
          <a:xfrm>
            <a:off x="3419872" y="1484784"/>
            <a:ext cx="5724128" cy="1728192"/>
          </a:xfrm>
        </p:spPr>
        <p:txBody>
          <a:bodyPr>
            <a:noAutofit/>
          </a:bodyPr>
          <a:lstStyle/>
          <a:p>
            <a:r>
              <a:rPr lang="it-IT" sz="2000" b="0" dirty="0" smtClean="0">
                <a:latin typeface="Century Gothic" pitchFamily="34" charset="0"/>
              </a:rPr>
              <a:t>Il progressivo abbandono dell'agricoltura di montagna, accanto allo spopolamento delle valli iniziato nel dopoguerra, ha creato nuove situazioni ambientali rivelatesi adatte al ripopolamento dell’area.</a:t>
            </a:r>
            <a:endParaRPr lang="it-IT" sz="2000" b="0" dirty="0">
              <a:latin typeface="Century Gothic" pitchFamily="34" charset="0"/>
            </a:endParaRPr>
          </a:p>
        </p:txBody>
      </p:sp>
      <p:pic>
        <p:nvPicPr>
          <p:cNvPr id="7" name="Segnaposto contenuto 6" descr="Animale_Tasso.jpg"/>
          <p:cNvPicPr>
            <a:picLocks noGrp="1" noChangeAspect="1"/>
          </p:cNvPicPr>
          <p:nvPr>
            <p:ph sz="half" idx="2"/>
          </p:nvPr>
        </p:nvPicPr>
        <p:blipFill>
          <a:blip r:embed="rId3" cstate="print"/>
          <a:stretch>
            <a:fillRect/>
          </a:stretch>
        </p:blipFill>
        <p:spPr>
          <a:xfrm>
            <a:off x="683568" y="1556792"/>
            <a:ext cx="2592288" cy="1983101"/>
          </a:xfrm>
        </p:spPr>
      </p:pic>
      <p:sp>
        <p:nvSpPr>
          <p:cNvPr id="11" name="Segnaposto testo 10"/>
          <p:cNvSpPr>
            <a:spLocks noGrp="1"/>
          </p:cNvSpPr>
          <p:nvPr>
            <p:ph type="body" sz="quarter" idx="3"/>
          </p:nvPr>
        </p:nvSpPr>
        <p:spPr>
          <a:xfrm>
            <a:off x="2339752" y="3356992"/>
            <a:ext cx="5112568" cy="3168352"/>
          </a:xfrm>
        </p:spPr>
        <p:txBody>
          <a:bodyPr>
            <a:normAutofit fontScale="40000" lnSpcReduction="20000"/>
          </a:bodyPr>
          <a:lstStyle/>
          <a:p>
            <a:r>
              <a:rPr lang="it-IT" sz="5000" b="0" dirty="0" smtClean="0">
                <a:latin typeface="Century Gothic" pitchFamily="34" charset="0"/>
              </a:rPr>
              <a:t>basse per la specie, e di altri ungulati quali il capriolo, il cervo, il cinghiale. </a:t>
            </a:r>
          </a:p>
          <a:p>
            <a:r>
              <a:rPr lang="it-IT" sz="5000" b="0" dirty="0" smtClean="0">
                <a:latin typeface="Century Gothic" pitchFamily="34" charset="0"/>
              </a:rPr>
              <a:t>Oltre ai consueti micro mammiferi, </a:t>
            </a:r>
          </a:p>
          <a:p>
            <a:r>
              <a:rPr lang="it-IT" sz="5000" b="0" dirty="0" smtClean="0">
                <a:latin typeface="Century Gothic" pitchFamily="34" charset="0"/>
              </a:rPr>
              <a:t>(roditori e insettivori) sono presenti il tasso, la martora, la faina, la donnola, </a:t>
            </a:r>
            <a:r>
              <a:rPr lang="it-IT" sz="5000" b="0" u="sng" dirty="0" smtClean="0">
                <a:latin typeface="Century Gothic" pitchFamily="34" charset="0"/>
              </a:rPr>
              <a:t>la volpe. </a:t>
            </a:r>
            <a:r>
              <a:rPr lang="it-IT" sz="5000" b="0" dirty="0" smtClean="0">
                <a:latin typeface="Century Gothic" pitchFamily="34" charset="0"/>
              </a:rPr>
              <a:t>Assai ricca è l'</a:t>
            </a:r>
            <a:r>
              <a:rPr lang="it-IT" sz="5000" b="0" u="sng" dirty="0" smtClean="0">
                <a:latin typeface="Century Gothic" pitchFamily="34" charset="0"/>
                <a:hlinkClick r:id="rId4"/>
              </a:rPr>
              <a:t>avifauna</a:t>
            </a:r>
            <a:r>
              <a:rPr lang="it-IT" sz="5000" b="0" dirty="0" smtClean="0">
                <a:latin typeface="Century Gothic" pitchFamily="34" charset="0"/>
              </a:rPr>
              <a:t>, con specie tipiche di montagna come l'aquila reale,</a:t>
            </a:r>
          </a:p>
          <a:p>
            <a:r>
              <a:rPr lang="it-IT" sz="5000" b="0" dirty="0" smtClean="0">
                <a:latin typeface="Century Gothic" pitchFamily="34" charset="0"/>
              </a:rPr>
              <a:t> il corvo imperiale e il fagiano di monte. </a:t>
            </a:r>
          </a:p>
          <a:p>
            <a:endParaRPr lang="it-IT" dirty="0"/>
          </a:p>
        </p:txBody>
      </p:sp>
      <p:sp>
        <p:nvSpPr>
          <p:cNvPr id="10" name="Segnaposto contenuto 9"/>
          <p:cNvSpPr>
            <a:spLocks noGrp="1"/>
          </p:cNvSpPr>
          <p:nvPr>
            <p:ph sz="quarter" idx="4"/>
          </p:nvPr>
        </p:nvSpPr>
        <p:spPr>
          <a:xfrm>
            <a:off x="3059832" y="3284984"/>
            <a:ext cx="6408712" cy="3168352"/>
          </a:xfrm>
        </p:spPr>
        <p:txBody>
          <a:bodyPr>
            <a:normAutofit/>
          </a:bodyPr>
          <a:lstStyle/>
          <a:p>
            <a:pPr>
              <a:buNone/>
            </a:pPr>
            <a:r>
              <a:rPr lang="it-IT" sz="2000" dirty="0" smtClean="0">
                <a:latin typeface="Century Gothic" pitchFamily="34" charset="0"/>
              </a:rPr>
              <a:t>  Da segnalare la presenza del camoscio, che vive in fasce altitudinali decisamente</a:t>
            </a:r>
          </a:p>
        </p:txBody>
      </p:sp>
      <p:pic>
        <p:nvPicPr>
          <p:cNvPr id="8" name="Immagine 7" descr="untitled.png"/>
          <p:cNvPicPr>
            <a:picLocks noChangeAspect="1"/>
          </p:cNvPicPr>
          <p:nvPr/>
        </p:nvPicPr>
        <p:blipFill>
          <a:blip r:embed="rId5" cstate="print"/>
          <a:stretch>
            <a:fillRect/>
          </a:stretch>
        </p:blipFill>
        <p:spPr>
          <a:xfrm>
            <a:off x="323528" y="3645024"/>
            <a:ext cx="1944216" cy="1800200"/>
          </a:xfrm>
          <a:prstGeom prst="rect">
            <a:avLst/>
          </a:prstGeom>
        </p:spPr>
      </p:pic>
      <p:pic>
        <p:nvPicPr>
          <p:cNvPr id="12" name="Immagine 11" descr="untitled.png"/>
          <p:cNvPicPr>
            <a:picLocks noChangeAspect="1"/>
          </p:cNvPicPr>
          <p:nvPr/>
        </p:nvPicPr>
        <p:blipFill>
          <a:blip r:embed="rId6" cstate="print"/>
          <a:stretch>
            <a:fillRect/>
          </a:stretch>
        </p:blipFill>
        <p:spPr>
          <a:xfrm>
            <a:off x="7236296" y="4005064"/>
            <a:ext cx="1656184" cy="1847850"/>
          </a:xfrm>
          <a:prstGeom prst="rect">
            <a:avLst/>
          </a:prstGeom>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par>
                          <p:cTn id="15" fill="hold">
                            <p:stCondLst>
                              <p:cond delay="1000"/>
                            </p:stCondLst>
                            <p:childTnLst>
                              <p:par>
                                <p:cTn id="16" presetID="25"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21"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3">
                                            <p:txEl>
                                              <p:pRg st="0" end="0"/>
                                            </p:txEl>
                                          </p:spTgt>
                                        </p:tgtEl>
                                      </p:cBhvr>
                                    </p:animEffect>
                                  </p:childTnLst>
                                </p:cTn>
                              </p:par>
                              <p:par>
                                <p:cTn id="26" presetID="26"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80">
                                          <p:stCondLst>
                                            <p:cond delay="0"/>
                                          </p:stCondLst>
                                        </p:cTn>
                                        <p:tgtEl>
                                          <p:spTgt spid="7"/>
                                        </p:tgtEl>
                                      </p:cBhvr>
                                    </p:animEffect>
                                    <p:anim calcmode="lin" valueType="num">
                                      <p:cBhvr>
                                        <p:cTn id="2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gtEl>
                                      </p:cBhvr>
                                      <p:to x="100000" y="60000"/>
                                    </p:animScale>
                                    <p:animScale>
                                      <p:cBhvr>
                                        <p:cTn id="35" dur="166" decel="50000">
                                          <p:stCondLst>
                                            <p:cond delay="67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childTnLst>
                                </p:cTn>
                              </p:par>
                            </p:childTnLst>
                          </p:cTn>
                        </p:par>
                        <p:par>
                          <p:cTn id="42" fill="hold">
                            <p:stCondLst>
                              <p:cond delay="3000"/>
                            </p:stCondLst>
                            <p:childTnLst>
                              <p:par>
                                <p:cTn id="43" presetID="25" presetClass="entr" presetSubtype="0" fill="hold" grpId="0" nodeType="afterEffect">
                                  <p:stCondLst>
                                    <p:cond delay="0"/>
                                  </p:stCondLst>
                                  <p:childTnLst>
                                    <p:set>
                                      <p:cBhvr>
                                        <p:cTn id="44" dur="1" fill="hold">
                                          <p:stCondLst>
                                            <p:cond delay="0"/>
                                          </p:stCondLst>
                                        </p:cTn>
                                        <p:tgtEl>
                                          <p:spTgt spid="10">
                                            <p:txEl>
                                              <p:pRg st="0" end="0"/>
                                            </p:txEl>
                                          </p:spTgt>
                                        </p:tgtEl>
                                        <p:attrNameLst>
                                          <p:attrName>style.visibility</p:attrName>
                                        </p:attrNameLst>
                                      </p:cBhvr>
                                      <p:to>
                                        <p:strVal val="visible"/>
                                      </p:to>
                                    </p:set>
                                    <p:anim calcmode="lin" valueType="num">
                                      <p:cBhvr>
                                        <p:cTn id="45" dur="500" decel="50000" fill="hold">
                                          <p:stCondLst>
                                            <p:cond delay="0"/>
                                          </p:stCondLst>
                                        </p:cTn>
                                        <p:tgtEl>
                                          <p:spTgt spid="10">
                                            <p:txEl>
                                              <p:pRg st="0" end="0"/>
                                            </p:txEl>
                                          </p:spTgt>
                                        </p:tgtEl>
                                        <p:attrNameLst>
                                          <p:attrName>style.rotation</p:attrName>
                                        </p:attrNameLst>
                                      </p:cBhvr>
                                      <p:tavLst>
                                        <p:tav tm="0">
                                          <p:val>
                                            <p:fltVal val="-90"/>
                                          </p:val>
                                        </p:tav>
                                        <p:tav tm="100000">
                                          <p:val>
                                            <p:fltVal val="0"/>
                                          </p:val>
                                        </p:tav>
                                      </p:tavLst>
                                    </p:anim>
                                    <p:anim calcmode="lin" valueType="num">
                                      <p:cBhvr>
                                        <p:cTn id="46" dur="500" decel="50000" fill="hold">
                                          <p:stCondLst>
                                            <p:cond delay="0"/>
                                          </p:stCondLst>
                                        </p:cTn>
                                        <p:tgtEl>
                                          <p:spTgt spid="10">
                                            <p:txEl>
                                              <p:pRg st="0" end="0"/>
                                            </p:txEl>
                                          </p:spTgt>
                                        </p:tgtEl>
                                        <p:attrNameLst>
                                          <p:attrName>ppt_w</p:attrName>
                                        </p:attrNameLst>
                                      </p:cBhvr>
                                      <p:tavLst>
                                        <p:tav tm="0">
                                          <p:val>
                                            <p:strVal val="#ppt_w"/>
                                          </p:val>
                                        </p:tav>
                                        <p:tav tm="100000">
                                          <p:val>
                                            <p:strVal val="#ppt_w*.05"/>
                                          </p:val>
                                        </p:tav>
                                      </p:tavLst>
                                    </p:anim>
                                    <p:anim calcmode="lin" valueType="num">
                                      <p:cBhvr>
                                        <p:cTn id="47" dur="500" accel="50000" fill="hold">
                                          <p:stCondLst>
                                            <p:cond delay="500"/>
                                          </p:stCondLst>
                                        </p:cTn>
                                        <p:tgtEl>
                                          <p:spTgt spid="10">
                                            <p:txEl>
                                              <p:pRg st="0" end="0"/>
                                            </p:txEl>
                                          </p:spTgt>
                                        </p:tgtEl>
                                        <p:attrNameLst>
                                          <p:attrName>ppt_w</p:attrName>
                                        </p:attrNameLst>
                                      </p:cBhvr>
                                      <p:tavLst>
                                        <p:tav tm="0">
                                          <p:val>
                                            <p:strVal val="#ppt_w*.05"/>
                                          </p:val>
                                        </p:tav>
                                        <p:tav tm="100000">
                                          <p:val>
                                            <p:strVal val="#ppt_w"/>
                                          </p:val>
                                        </p:tav>
                                      </p:tavLst>
                                    </p:anim>
                                    <p:anim calcmode="lin" valueType="num">
                                      <p:cBhvr>
                                        <p:cTn id="48" dur="1000" fill="hold"/>
                                        <p:tgtEl>
                                          <p:spTgt spid="10">
                                            <p:txEl>
                                              <p:pRg st="0" end="0"/>
                                            </p:txEl>
                                          </p:spTgt>
                                        </p:tgtEl>
                                        <p:attrNameLst>
                                          <p:attrName>ppt_h</p:attrName>
                                        </p:attrNameLst>
                                      </p:cBhvr>
                                      <p:tavLst>
                                        <p:tav tm="0">
                                          <p:val>
                                            <p:strVal val="#ppt_h"/>
                                          </p:val>
                                        </p:tav>
                                        <p:tav tm="100000">
                                          <p:val>
                                            <p:strVal val="#ppt_h"/>
                                          </p:val>
                                        </p:tav>
                                      </p:tavLst>
                                    </p:anim>
                                    <p:anim calcmode="lin" valueType="num">
                                      <p:cBhvr>
                                        <p:cTn id="49" dur="500" decel="50000" fill="hold">
                                          <p:stCondLst>
                                            <p:cond delay="0"/>
                                          </p:stCondLst>
                                        </p:cTn>
                                        <p:tgtEl>
                                          <p:spTgt spid="10">
                                            <p:txEl>
                                              <p:pRg st="0" end="0"/>
                                            </p:txEl>
                                          </p:spTgt>
                                        </p:tgtEl>
                                        <p:attrNameLst>
                                          <p:attrName>ppt_x</p:attrName>
                                        </p:attrNameLst>
                                      </p:cBhvr>
                                      <p:tavLst>
                                        <p:tav tm="0">
                                          <p:val>
                                            <p:strVal val="#ppt_x+.4"/>
                                          </p:val>
                                        </p:tav>
                                        <p:tav tm="100000">
                                          <p:val>
                                            <p:strVal val="#ppt_x"/>
                                          </p:val>
                                        </p:tav>
                                      </p:tavLst>
                                    </p:anim>
                                    <p:anim calcmode="lin" valueType="num">
                                      <p:cBhvr>
                                        <p:cTn id="50" dur="500" decel="50000" fill="hold">
                                          <p:stCondLst>
                                            <p:cond delay="0"/>
                                          </p:stCondLst>
                                        </p:cTn>
                                        <p:tgtEl>
                                          <p:spTgt spid="10">
                                            <p:txEl>
                                              <p:pRg st="0" end="0"/>
                                            </p:txEl>
                                          </p:spTgt>
                                        </p:tgtEl>
                                        <p:attrNameLst>
                                          <p:attrName>ppt_y</p:attrName>
                                        </p:attrNameLst>
                                      </p:cBhvr>
                                      <p:tavLst>
                                        <p:tav tm="0">
                                          <p:val>
                                            <p:strVal val="#ppt_y-.2"/>
                                          </p:val>
                                        </p:tav>
                                        <p:tav tm="100000">
                                          <p:val>
                                            <p:strVal val="#ppt_y+.1"/>
                                          </p:val>
                                        </p:tav>
                                      </p:tavLst>
                                    </p:anim>
                                    <p:anim calcmode="lin" valueType="num">
                                      <p:cBhvr>
                                        <p:cTn id="51" dur="500" accel="50000" fill="hold">
                                          <p:stCondLst>
                                            <p:cond delay="500"/>
                                          </p:stCondLst>
                                        </p:cTn>
                                        <p:tgtEl>
                                          <p:spTgt spid="10">
                                            <p:txEl>
                                              <p:pRg st="0" end="0"/>
                                            </p:txEl>
                                          </p:spTgt>
                                        </p:tgtEl>
                                        <p:attrNameLst>
                                          <p:attrName>ppt_y</p:attrName>
                                        </p:attrNameLst>
                                      </p:cBhvr>
                                      <p:tavLst>
                                        <p:tav tm="0">
                                          <p:val>
                                            <p:strVal val="#ppt_y+.1"/>
                                          </p:val>
                                        </p:tav>
                                        <p:tav tm="100000">
                                          <p:val>
                                            <p:strVal val="#ppt_y"/>
                                          </p:val>
                                        </p:tav>
                                      </p:tavLst>
                                    </p:anim>
                                    <p:animEffect transition="in" filter="fade">
                                      <p:cBhvr>
                                        <p:cTn id="52" dur="1000" decel="50000">
                                          <p:stCondLst>
                                            <p:cond delay="0"/>
                                          </p:stCondLst>
                                        </p:cTn>
                                        <p:tgtEl>
                                          <p:spTgt spid="10">
                                            <p:txEl>
                                              <p:pRg st="0" end="0"/>
                                            </p:txEl>
                                          </p:spTgt>
                                        </p:tgtEl>
                                      </p:cBhvr>
                                    </p:animEffect>
                                  </p:childTnLst>
                                </p:cTn>
                              </p:par>
                              <p:par>
                                <p:cTn id="53" presetID="34"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 from="(-#ppt_w/2)" to="(#ppt_x)" calcmode="lin" valueType="num">
                                      <p:cBhvr>
                                        <p:cTn id="55" dur="600" fill="hold">
                                          <p:stCondLst>
                                            <p:cond delay="0"/>
                                          </p:stCondLst>
                                        </p:cTn>
                                        <p:tgtEl>
                                          <p:spTgt spid="8"/>
                                        </p:tgtEl>
                                        <p:attrNameLst>
                                          <p:attrName>ppt_x</p:attrName>
                                        </p:attrNameLst>
                                      </p:cBhvr>
                                    </p:anim>
                                    <p:anim from="0" to="-1.0" calcmode="lin" valueType="num">
                                      <p:cBhvr>
                                        <p:cTn id="56" dur="200" decel="50000" autoRev="1" fill="hold">
                                          <p:stCondLst>
                                            <p:cond delay="600"/>
                                          </p:stCondLst>
                                        </p:cTn>
                                        <p:tgtEl>
                                          <p:spTgt spid="8"/>
                                        </p:tgtEl>
                                        <p:attrNameLst>
                                          <p:attrName>xshear</p:attrName>
                                        </p:attrNameLst>
                                      </p:cBhvr>
                                    </p:anim>
                                    <p:animScale>
                                      <p:cBhvr>
                                        <p:cTn id="57" dur="200" decel="100000" autoRev="1" fill="hold">
                                          <p:stCondLst>
                                            <p:cond delay="600"/>
                                          </p:stCondLst>
                                        </p:cTn>
                                        <p:tgtEl>
                                          <p:spTgt spid="8"/>
                                        </p:tgtEl>
                                      </p:cBhvr>
                                      <p:from x="100000" y="100000"/>
                                      <p:to x="80000" y="100000"/>
                                    </p:animScale>
                                    <p:anim by="(#ppt_h/3+#ppt_w*0.1)" calcmode="lin" valueType="num">
                                      <p:cBhvr additive="sum">
                                        <p:cTn id="58" dur="200" decel="100000" autoRev="1" fill="hold">
                                          <p:stCondLst>
                                            <p:cond delay="600"/>
                                          </p:stCondLst>
                                        </p:cTn>
                                        <p:tgtEl>
                                          <p:spTgt spid="8"/>
                                        </p:tgtEl>
                                        <p:attrNameLst>
                                          <p:attrName>ppt_x</p:attrName>
                                        </p:attrNameLst>
                                      </p:cBhvr>
                                    </p:anim>
                                  </p:childTnLst>
                                </p:cTn>
                              </p:par>
                            </p:childTnLst>
                          </p:cTn>
                        </p:par>
                        <p:par>
                          <p:cTn id="59" fill="hold">
                            <p:stCondLst>
                              <p:cond delay="4000"/>
                            </p:stCondLst>
                            <p:childTnLst>
                              <p:par>
                                <p:cTn id="60" presetID="25" presetClass="entr" presetSubtype="0" fill="hold" grpId="0" nodeType="afterEffect">
                                  <p:stCondLst>
                                    <p:cond delay="0"/>
                                  </p:stCondLst>
                                  <p:childTnLst>
                                    <p:set>
                                      <p:cBhvr>
                                        <p:cTn id="61" dur="1" fill="hold">
                                          <p:stCondLst>
                                            <p:cond delay="0"/>
                                          </p:stCondLst>
                                        </p:cTn>
                                        <p:tgtEl>
                                          <p:spTgt spid="11">
                                            <p:txEl>
                                              <p:pRg st="0" end="0"/>
                                            </p:txEl>
                                          </p:spTgt>
                                        </p:tgtEl>
                                        <p:attrNameLst>
                                          <p:attrName>style.visibility</p:attrName>
                                        </p:attrNameLst>
                                      </p:cBhvr>
                                      <p:to>
                                        <p:strVal val="visible"/>
                                      </p:to>
                                    </p:set>
                                    <p:anim calcmode="lin" valueType="num">
                                      <p:cBhvr>
                                        <p:cTn id="62" dur="1000" decel="50000" fill="hold">
                                          <p:stCondLst>
                                            <p:cond delay="0"/>
                                          </p:stCondLst>
                                        </p:cTn>
                                        <p:tgtEl>
                                          <p:spTgt spid="11">
                                            <p:txEl>
                                              <p:pRg st="0" end="0"/>
                                            </p:txEl>
                                          </p:spTgt>
                                        </p:tgtEl>
                                        <p:attrNameLst>
                                          <p:attrName>style.rotation</p:attrName>
                                        </p:attrNameLst>
                                      </p:cBhvr>
                                      <p:tavLst>
                                        <p:tav tm="0">
                                          <p:val>
                                            <p:fltVal val="-90"/>
                                          </p:val>
                                        </p:tav>
                                        <p:tav tm="100000">
                                          <p:val>
                                            <p:fltVal val="0"/>
                                          </p:val>
                                        </p:tav>
                                      </p:tavLst>
                                    </p:anim>
                                    <p:anim calcmode="lin" valueType="num">
                                      <p:cBhvr>
                                        <p:cTn id="63" dur="1000" decel="50000" fill="hold">
                                          <p:stCondLst>
                                            <p:cond delay="0"/>
                                          </p:stCondLst>
                                        </p:cTn>
                                        <p:tgtEl>
                                          <p:spTgt spid="11">
                                            <p:txEl>
                                              <p:pRg st="0" end="0"/>
                                            </p:txEl>
                                          </p:spTgt>
                                        </p:tgtEl>
                                        <p:attrNameLst>
                                          <p:attrName>ppt_w</p:attrName>
                                        </p:attrNameLst>
                                      </p:cBhvr>
                                      <p:tavLst>
                                        <p:tav tm="0">
                                          <p:val>
                                            <p:strVal val="#ppt_w"/>
                                          </p:val>
                                        </p:tav>
                                        <p:tav tm="100000">
                                          <p:val>
                                            <p:strVal val="#ppt_w*.05"/>
                                          </p:val>
                                        </p:tav>
                                      </p:tavLst>
                                    </p:anim>
                                    <p:anim calcmode="lin" valueType="num">
                                      <p:cBhvr>
                                        <p:cTn id="64" dur="1000" accel="50000" fill="hold">
                                          <p:stCondLst>
                                            <p:cond delay="1000"/>
                                          </p:stCondLst>
                                        </p:cTn>
                                        <p:tgtEl>
                                          <p:spTgt spid="11">
                                            <p:txEl>
                                              <p:pRg st="0" end="0"/>
                                            </p:txEl>
                                          </p:spTgt>
                                        </p:tgtEl>
                                        <p:attrNameLst>
                                          <p:attrName>ppt_w</p:attrName>
                                        </p:attrNameLst>
                                      </p:cBhvr>
                                      <p:tavLst>
                                        <p:tav tm="0">
                                          <p:val>
                                            <p:strVal val="#ppt_w*.05"/>
                                          </p:val>
                                        </p:tav>
                                        <p:tav tm="100000">
                                          <p:val>
                                            <p:strVal val="#ppt_w"/>
                                          </p:val>
                                        </p:tav>
                                      </p:tavLst>
                                    </p:anim>
                                    <p:anim calcmode="lin" valueType="num">
                                      <p:cBhvr>
                                        <p:cTn id="65" dur="2000" fill="hold"/>
                                        <p:tgtEl>
                                          <p:spTgt spid="11">
                                            <p:txEl>
                                              <p:pRg st="0" end="0"/>
                                            </p:txEl>
                                          </p:spTgt>
                                        </p:tgtEl>
                                        <p:attrNameLst>
                                          <p:attrName>ppt_h</p:attrName>
                                        </p:attrNameLst>
                                      </p:cBhvr>
                                      <p:tavLst>
                                        <p:tav tm="0">
                                          <p:val>
                                            <p:strVal val="#ppt_h"/>
                                          </p:val>
                                        </p:tav>
                                        <p:tav tm="100000">
                                          <p:val>
                                            <p:strVal val="#ppt_h"/>
                                          </p:val>
                                        </p:tav>
                                      </p:tavLst>
                                    </p:anim>
                                    <p:anim calcmode="lin" valueType="num">
                                      <p:cBhvr>
                                        <p:cTn id="66" dur="1000" decel="50000" fill="hold">
                                          <p:stCondLst>
                                            <p:cond delay="0"/>
                                          </p:stCondLst>
                                        </p:cTn>
                                        <p:tgtEl>
                                          <p:spTgt spid="11">
                                            <p:txEl>
                                              <p:pRg st="0" end="0"/>
                                            </p:txEl>
                                          </p:spTgt>
                                        </p:tgtEl>
                                        <p:attrNameLst>
                                          <p:attrName>ppt_x</p:attrName>
                                        </p:attrNameLst>
                                      </p:cBhvr>
                                      <p:tavLst>
                                        <p:tav tm="0">
                                          <p:val>
                                            <p:strVal val="#ppt_x+.4"/>
                                          </p:val>
                                        </p:tav>
                                        <p:tav tm="100000">
                                          <p:val>
                                            <p:strVal val="#ppt_x"/>
                                          </p:val>
                                        </p:tav>
                                      </p:tavLst>
                                    </p:anim>
                                    <p:anim calcmode="lin" valueType="num">
                                      <p:cBhvr>
                                        <p:cTn id="67" dur="1000" decel="50000" fill="hold">
                                          <p:stCondLst>
                                            <p:cond delay="0"/>
                                          </p:stCondLst>
                                        </p:cTn>
                                        <p:tgtEl>
                                          <p:spTgt spid="11">
                                            <p:txEl>
                                              <p:pRg st="0" end="0"/>
                                            </p:txEl>
                                          </p:spTgt>
                                        </p:tgtEl>
                                        <p:attrNameLst>
                                          <p:attrName>ppt_y</p:attrName>
                                        </p:attrNameLst>
                                      </p:cBhvr>
                                      <p:tavLst>
                                        <p:tav tm="0">
                                          <p:val>
                                            <p:strVal val="#ppt_y-.2"/>
                                          </p:val>
                                        </p:tav>
                                        <p:tav tm="100000">
                                          <p:val>
                                            <p:strVal val="#ppt_y+.1"/>
                                          </p:val>
                                        </p:tav>
                                      </p:tavLst>
                                    </p:anim>
                                    <p:anim calcmode="lin" valueType="num">
                                      <p:cBhvr>
                                        <p:cTn id="68" dur="1000" accel="50000" fill="hold">
                                          <p:stCondLst>
                                            <p:cond delay="1000"/>
                                          </p:stCondLst>
                                        </p:cTn>
                                        <p:tgtEl>
                                          <p:spTgt spid="11">
                                            <p:txEl>
                                              <p:pRg st="0" end="0"/>
                                            </p:txEl>
                                          </p:spTgt>
                                        </p:tgtEl>
                                        <p:attrNameLst>
                                          <p:attrName>ppt_y</p:attrName>
                                        </p:attrNameLst>
                                      </p:cBhvr>
                                      <p:tavLst>
                                        <p:tav tm="0">
                                          <p:val>
                                            <p:strVal val="#ppt_y+.1"/>
                                          </p:val>
                                        </p:tav>
                                        <p:tav tm="100000">
                                          <p:val>
                                            <p:strVal val="#ppt_y"/>
                                          </p:val>
                                        </p:tav>
                                      </p:tavLst>
                                    </p:anim>
                                    <p:animEffect transition="in" filter="fade">
                                      <p:cBhvr>
                                        <p:cTn id="69" dur="2000" decel="50000">
                                          <p:stCondLst>
                                            <p:cond delay="0"/>
                                          </p:stCondLst>
                                        </p:cTn>
                                        <p:tgtEl>
                                          <p:spTgt spid="11">
                                            <p:txEl>
                                              <p:pRg st="0" end="0"/>
                                            </p:txEl>
                                          </p:spTgt>
                                        </p:tgtEl>
                                      </p:cBhvr>
                                    </p:animEffect>
                                  </p:childTnLst>
                                </p:cTn>
                              </p:par>
                            </p:childTnLst>
                          </p:cTn>
                        </p:par>
                        <p:par>
                          <p:cTn id="70" fill="hold">
                            <p:stCondLst>
                              <p:cond delay="6000"/>
                            </p:stCondLst>
                            <p:childTnLst>
                              <p:par>
                                <p:cTn id="71" presetID="25" presetClass="entr" presetSubtype="0" fill="hold" grpId="0" nodeType="afterEffect">
                                  <p:stCondLst>
                                    <p:cond delay="0"/>
                                  </p:stCondLst>
                                  <p:childTnLst>
                                    <p:set>
                                      <p:cBhvr>
                                        <p:cTn id="72" dur="1" fill="hold">
                                          <p:stCondLst>
                                            <p:cond delay="0"/>
                                          </p:stCondLst>
                                        </p:cTn>
                                        <p:tgtEl>
                                          <p:spTgt spid="11">
                                            <p:txEl>
                                              <p:pRg st="1" end="1"/>
                                            </p:txEl>
                                          </p:spTgt>
                                        </p:tgtEl>
                                        <p:attrNameLst>
                                          <p:attrName>style.visibility</p:attrName>
                                        </p:attrNameLst>
                                      </p:cBhvr>
                                      <p:to>
                                        <p:strVal val="visible"/>
                                      </p:to>
                                    </p:set>
                                    <p:anim calcmode="lin" valueType="num">
                                      <p:cBhvr>
                                        <p:cTn id="73" dur="1000" decel="50000" fill="hold">
                                          <p:stCondLst>
                                            <p:cond delay="0"/>
                                          </p:stCondLst>
                                        </p:cTn>
                                        <p:tgtEl>
                                          <p:spTgt spid="11">
                                            <p:txEl>
                                              <p:pRg st="1" end="1"/>
                                            </p:txEl>
                                          </p:spTgt>
                                        </p:tgtEl>
                                        <p:attrNameLst>
                                          <p:attrName>style.rotation</p:attrName>
                                        </p:attrNameLst>
                                      </p:cBhvr>
                                      <p:tavLst>
                                        <p:tav tm="0">
                                          <p:val>
                                            <p:fltVal val="-90"/>
                                          </p:val>
                                        </p:tav>
                                        <p:tav tm="100000">
                                          <p:val>
                                            <p:fltVal val="0"/>
                                          </p:val>
                                        </p:tav>
                                      </p:tavLst>
                                    </p:anim>
                                    <p:anim calcmode="lin" valueType="num">
                                      <p:cBhvr>
                                        <p:cTn id="74" dur="1000" decel="50000" fill="hold">
                                          <p:stCondLst>
                                            <p:cond delay="0"/>
                                          </p:stCondLst>
                                        </p:cTn>
                                        <p:tgtEl>
                                          <p:spTgt spid="11">
                                            <p:txEl>
                                              <p:pRg st="1" end="1"/>
                                            </p:txEl>
                                          </p:spTgt>
                                        </p:tgtEl>
                                        <p:attrNameLst>
                                          <p:attrName>ppt_w</p:attrName>
                                        </p:attrNameLst>
                                      </p:cBhvr>
                                      <p:tavLst>
                                        <p:tav tm="0">
                                          <p:val>
                                            <p:strVal val="#ppt_w"/>
                                          </p:val>
                                        </p:tav>
                                        <p:tav tm="100000">
                                          <p:val>
                                            <p:strVal val="#ppt_w*.05"/>
                                          </p:val>
                                        </p:tav>
                                      </p:tavLst>
                                    </p:anim>
                                    <p:anim calcmode="lin" valueType="num">
                                      <p:cBhvr>
                                        <p:cTn id="75" dur="1000" accel="50000" fill="hold">
                                          <p:stCondLst>
                                            <p:cond delay="1000"/>
                                          </p:stCondLst>
                                        </p:cTn>
                                        <p:tgtEl>
                                          <p:spTgt spid="11">
                                            <p:txEl>
                                              <p:pRg st="1" end="1"/>
                                            </p:txEl>
                                          </p:spTgt>
                                        </p:tgtEl>
                                        <p:attrNameLst>
                                          <p:attrName>ppt_w</p:attrName>
                                        </p:attrNameLst>
                                      </p:cBhvr>
                                      <p:tavLst>
                                        <p:tav tm="0">
                                          <p:val>
                                            <p:strVal val="#ppt_w*.05"/>
                                          </p:val>
                                        </p:tav>
                                        <p:tav tm="100000">
                                          <p:val>
                                            <p:strVal val="#ppt_w"/>
                                          </p:val>
                                        </p:tav>
                                      </p:tavLst>
                                    </p:anim>
                                    <p:anim calcmode="lin" valueType="num">
                                      <p:cBhvr>
                                        <p:cTn id="76" dur="2000" fill="hold"/>
                                        <p:tgtEl>
                                          <p:spTgt spid="11">
                                            <p:txEl>
                                              <p:pRg st="1" end="1"/>
                                            </p:txEl>
                                          </p:spTgt>
                                        </p:tgtEl>
                                        <p:attrNameLst>
                                          <p:attrName>ppt_h</p:attrName>
                                        </p:attrNameLst>
                                      </p:cBhvr>
                                      <p:tavLst>
                                        <p:tav tm="0">
                                          <p:val>
                                            <p:strVal val="#ppt_h"/>
                                          </p:val>
                                        </p:tav>
                                        <p:tav tm="100000">
                                          <p:val>
                                            <p:strVal val="#ppt_h"/>
                                          </p:val>
                                        </p:tav>
                                      </p:tavLst>
                                    </p:anim>
                                    <p:anim calcmode="lin" valueType="num">
                                      <p:cBhvr>
                                        <p:cTn id="77" dur="1000" decel="50000" fill="hold">
                                          <p:stCondLst>
                                            <p:cond delay="0"/>
                                          </p:stCondLst>
                                        </p:cTn>
                                        <p:tgtEl>
                                          <p:spTgt spid="11">
                                            <p:txEl>
                                              <p:pRg st="1" end="1"/>
                                            </p:txEl>
                                          </p:spTgt>
                                        </p:tgtEl>
                                        <p:attrNameLst>
                                          <p:attrName>ppt_x</p:attrName>
                                        </p:attrNameLst>
                                      </p:cBhvr>
                                      <p:tavLst>
                                        <p:tav tm="0">
                                          <p:val>
                                            <p:strVal val="#ppt_x+.4"/>
                                          </p:val>
                                        </p:tav>
                                        <p:tav tm="100000">
                                          <p:val>
                                            <p:strVal val="#ppt_x"/>
                                          </p:val>
                                        </p:tav>
                                      </p:tavLst>
                                    </p:anim>
                                    <p:anim calcmode="lin" valueType="num">
                                      <p:cBhvr>
                                        <p:cTn id="78" dur="1000" decel="50000" fill="hold">
                                          <p:stCondLst>
                                            <p:cond delay="0"/>
                                          </p:stCondLst>
                                        </p:cTn>
                                        <p:tgtEl>
                                          <p:spTgt spid="11">
                                            <p:txEl>
                                              <p:pRg st="1" end="1"/>
                                            </p:txEl>
                                          </p:spTgt>
                                        </p:tgtEl>
                                        <p:attrNameLst>
                                          <p:attrName>ppt_y</p:attrName>
                                        </p:attrNameLst>
                                      </p:cBhvr>
                                      <p:tavLst>
                                        <p:tav tm="0">
                                          <p:val>
                                            <p:strVal val="#ppt_y-.2"/>
                                          </p:val>
                                        </p:tav>
                                        <p:tav tm="100000">
                                          <p:val>
                                            <p:strVal val="#ppt_y+.1"/>
                                          </p:val>
                                        </p:tav>
                                      </p:tavLst>
                                    </p:anim>
                                    <p:anim calcmode="lin" valueType="num">
                                      <p:cBhvr>
                                        <p:cTn id="79" dur="1000" accel="50000" fill="hold">
                                          <p:stCondLst>
                                            <p:cond delay="1000"/>
                                          </p:stCondLst>
                                        </p:cTn>
                                        <p:tgtEl>
                                          <p:spTgt spid="11">
                                            <p:txEl>
                                              <p:pRg st="1" end="1"/>
                                            </p:txEl>
                                          </p:spTgt>
                                        </p:tgtEl>
                                        <p:attrNameLst>
                                          <p:attrName>ppt_y</p:attrName>
                                        </p:attrNameLst>
                                      </p:cBhvr>
                                      <p:tavLst>
                                        <p:tav tm="0">
                                          <p:val>
                                            <p:strVal val="#ppt_y+.1"/>
                                          </p:val>
                                        </p:tav>
                                        <p:tav tm="100000">
                                          <p:val>
                                            <p:strVal val="#ppt_y"/>
                                          </p:val>
                                        </p:tav>
                                      </p:tavLst>
                                    </p:anim>
                                    <p:animEffect transition="in" filter="fade">
                                      <p:cBhvr>
                                        <p:cTn id="80" dur="2000" decel="50000">
                                          <p:stCondLst>
                                            <p:cond delay="0"/>
                                          </p:stCondLst>
                                        </p:cTn>
                                        <p:tgtEl>
                                          <p:spTgt spid="11">
                                            <p:txEl>
                                              <p:pRg st="1" end="1"/>
                                            </p:txEl>
                                          </p:spTgt>
                                        </p:tgtEl>
                                      </p:cBhvr>
                                    </p:animEffect>
                                  </p:childTnLst>
                                </p:cTn>
                              </p:par>
                            </p:childTnLst>
                          </p:cTn>
                        </p:par>
                        <p:par>
                          <p:cTn id="81" fill="hold">
                            <p:stCondLst>
                              <p:cond delay="8000"/>
                            </p:stCondLst>
                            <p:childTnLst>
                              <p:par>
                                <p:cTn id="82" presetID="25" presetClass="entr" presetSubtype="0" fill="hold" grpId="0" nodeType="afterEffect">
                                  <p:stCondLst>
                                    <p:cond delay="0"/>
                                  </p:stCondLst>
                                  <p:childTnLst>
                                    <p:set>
                                      <p:cBhvr>
                                        <p:cTn id="83" dur="1" fill="hold">
                                          <p:stCondLst>
                                            <p:cond delay="0"/>
                                          </p:stCondLst>
                                        </p:cTn>
                                        <p:tgtEl>
                                          <p:spTgt spid="11">
                                            <p:txEl>
                                              <p:pRg st="2" end="2"/>
                                            </p:txEl>
                                          </p:spTgt>
                                        </p:tgtEl>
                                        <p:attrNameLst>
                                          <p:attrName>style.visibility</p:attrName>
                                        </p:attrNameLst>
                                      </p:cBhvr>
                                      <p:to>
                                        <p:strVal val="visible"/>
                                      </p:to>
                                    </p:set>
                                    <p:anim calcmode="lin" valueType="num">
                                      <p:cBhvr>
                                        <p:cTn id="84" dur="1000" decel="50000" fill="hold">
                                          <p:stCondLst>
                                            <p:cond delay="0"/>
                                          </p:stCondLst>
                                        </p:cTn>
                                        <p:tgtEl>
                                          <p:spTgt spid="11">
                                            <p:txEl>
                                              <p:pRg st="2" end="2"/>
                                            </p:txEl>
                                          </p:spTgt>
                                        </p:tgtEl>
                                        <p:attrNameLst>
                                          <p:attrName>style.rotation</p:attrName>
                                        </p:attrNameLst>
                                      </p:cBhvr>
                                      <p:tavLst>
                                        <p:tav tm="0">
                                          <p:val>
                                            <p:fltVal val="-90"/>
                                          </p:val>
                                        </p:tav>
                                        <p:tav tm="100000">
                                          <p:val>
                                            <p:fltVal val="0"/>
                                          </p:val>
                                        </p:tav>
                                      </p:tavLst>
                                    </p:anim>
                                    <p:anim calcmode="lin" valueType="num">
                                      <p:cBhvr>
                                        <p:cTn id="85" dur="1000" decel="50000" fill="hold">
                                          <p:stCondLst>
                                            <p:cond delay="0"/>
                                          </p:stCondLst>
                                        </p:cTn>
                                        <p:tgtEl>
                                          <p:spTgt spid="11">
                                            <p:txEl>
                                              <p:pRg st="2" end="2"/>
                                            </p:txEl>
                                          </p:spTgt>
                                        </p:tgtEl>
                                        <p:attrNameLst>
                                          <p:attrName>ppt_w</p:attrName>
                                        </p:attrNameLst>
                                      </p:cBhvr>
                                      <p:tavLst>
                                        <p:tav tm="0">
                                          <p:val>
                                            <p:strVal val="#ppt_w"/>
                                          </p:val>
                                        </p:tav>
                                        <p:tav tm="100000">
                                          <p:val>
                                            <p:strVal val="#ppt_w*.05"/>
                                          </p:val>
                                        </p:tav>
                                      </p:tavLst>
                                    </p:anim>
                                    <p:anim calcmode="lin" valueType="num">
                                      <p:cBhvr>
                                        <p:cTn id="86" dur="1000" accel="50000" fill="hold">
                                          <p:stCondLst>
                                            <p:cond delay="1000"/>
                                          </p:stCondLst>
                                        </p:cTn>
                                        <p:tgtEl>
                                          <p:spTgt spid="11">
                                            <p:txEl>
                                              <p:pRg st="2" end="2"/>
                                            </p:txEl>
                                          </p:spTgt>
                                        </p:tgtEl>
                                        <p:attrNameLst>
                                          <p:attrName>ppt_w</p:attrName>
                                        </p:attrNameLst>
                                      </p:cBhvr>
                                      <p:tavLst>
                                        <p:tav tm="0">
                                          <p:val>
                                            <p:strVal val="#ppt_w*.05"/>
                                          </p:val>
                                        </p:tav>
                                        <p:tav tm="100000">
                                          <p:val>
                                            <p:strVal val="#ppt_w"/>
                                          </p:val>
                                        </p:tav>
                                      </p:tavLst>
                                    </p:anim>
                                    <p:anim calcmode="lin" valueType="num">
                                      <p:cBhvr>
                                        <p:cTn id="87" dur="2000" fill="hold"/>
                                        <p:tgtEl>
                                          <p:spTgt spid="11">
                                            <p:txEl>
                                              <p:pRg st="2" end="2"/>
                                            </p:txEl>
                                          </p:spTgt>
                                        </p:tgtEl>
                                        <p:attrNameLst>
                                          <p:attrName>ppt_h</p:attrName>
                                        </p:attrNameLst>
                                      </p:cBhvr>
                                      <p:tavLst>
                                        <p:tav tm="0">
                                          <p:val>
                                            <p:strVal val="#ppt_h"/>
                                          </p:val>
                                        </p:tav>
                                        <p:tav tm="100000">
                                          <p:val>
                                            <p:strVal val="#ppt_h"/>
                                          </p:val>
                                        </p:tav>
                                      </p:tavLst>
                                    </p:anim>
                                    <p:anim calcmode="lin" valueType="num">
                                      <p:cBhvr>
                                        <p:cTn id="88" dur="1000" decel="50000" fill="hold">
                                          <p:stCondLst>
                                            <p:cond delay="0"/>
                                          </p:stCondLst>
                                        </p:cTn>
                                        <p:tgtEl>
                                          <p:spTgt spid="11">
                                            <p:txEl>
                                              <p:pRg st="2" end="2"/>
                                            </p:txEl>
                                          </p:spTgt>
                                        </p:tgtEl>
                                        <p:attrNameLst>
                                          <p:attrName>ppt_x</p:attrName>
                                        </p:attrNameLst>
                                      </p:cBhvr>
                                      <p:tavLst>
                                        <p:tav tm="0">
                                          <p:val>
                                            <p:strVal val="#ppt_x+.4"/>
                                          </p:val>
                                        </p:tav>
                                        <p:tav tm="100000">
                                          <p:val>
                                            <p:strVal val="#ppt_x"/>
                                          </p:val>
                                        </p:tav>
                                      </p:tavLst>
                                    </p:anim>
                                    <p:anim calcmode="lin" valueType="num">
                                      <p:cBhvr>
                                        <p:cTn id="89" dur="1000" decel="50000" fill="hold">
                                          <p:stCondLst>
                                            <p:cond delay="0"/>
                                          </p:stCondLst>
                                        </p:cTn>
                                        <p:tgtEl>
                                          <p:spTgt spid="11">
                                            <p:txEl>
                                              <p:pRg st="2" end="2"/>
                                            </p:txEl>
                                          </p:spTgt>
                                        </p:tgtEl>
                                        <p:attrNameLst>
                                          <p:attrName>ppt_y</p:attrName>
                                        </p:attrNameLst>
                                      </p:cBhvr>
                                      <p:tavLst>
                                        <p:tav tm="0">
                                          <p:val>
                                            <p:strVal val="#ppt_y-.2"/>
                                          </p:val>
                                        </p:tav>
                                        <p:tav tm="100000">
                                          <p:val>
                                            <p:strVal val="#ppt_y+.1"/>
                                          </p:val>
                                        </p:tav>
                                      </p:tavLst>
                                    </p:anim>
                                    <p:anim calcmode="lin" valueType="num">
                                      <p:cBhvr>
                                        <p:cTn id="90" dur="1000" accel="50000" fill="hold">
                                          <p:stCondLst>
                                            <p:cond delay="1000"/>
                                          </p:stCondLst>
                                        </p:cTn>
                                        <p:tgtEl>
                                          <p:spTgt spid="11">
                                            <p:txEl>
                                              <p:pRg st="2" end="2"/>
                                            </p:txEl>
                                          </p:spTgt>
                                        </p:tgtEl>
                                        <p:attrNameLst>
                                          <p:attrName>ppt_y</p:attrName>
                                        </p:attrNameLst>
                                      </p:cBhvr>
                                      <p:tavLst>
                                        <p:tav tm="0">
                                          <p:val>
                                            <p:strVal val="#ppt_y+.1"/>
                                          </p:val>
                                        </p:tav>
                                        <p:tav tm="100000">
                                          <p:val>
                                            <p:strVal val="#ppt_y"/>
                                          </p:val>
                                        </p:tav>
                                      </p:tavLst>
                                    </p:anim>
                                    <p:animEffect transition="in" filter="fade">
                                      <p:cBhvr>
                                        <p:cTn id="91" dur="2000" decel="50000">
                                          <p:stCondLst>
                                            <p:cond delay="0"/>
                                          </p:stCondLst>
                                        </p:cTn>
                                        <p:tgtEl>
                                          <p:spTgt spid="11">
                                            <p:txEl>
                                              <p:pRg st="2" end="2"/>
                                            </p:txEl>
                                          </p:spTgt>
                                        </p:tgtEl>
                                      </p:cBhvr>
                                    </p:animEffect>
                                  </p:childTnLst>
                                </p:cTn>
                              </p:par>
                            </p:childTnLst>
                          </p:cTn>
                        </p:par>
                        <p:par>
                          <p:cTn id="92" fill="hold">
                            <p:stCondLst>
                              <p:cond delay="10000"/>
                            </p:stCondLst>
                            <p:childTnLst>
                              <p:par>
                                <p:cTn id="93" presetID="25" presetClass="entr" presetSubtype="0" fill="hold" grpId="0" nodeType="afterEffect">
                                  <p:stCondLst>
                                    <p:cond delay="0"/>
                                  </p:stCondLst>
                                  <p:childTnLst>
                                    <p:set>
                                      <p:cBhvr>
                                        <p:cTn id="94" dur="1" fill="hold">
                                          <p:stCondLst>
                                            <p:cond delay="0"/>
                                          </p:stCondLst>
                                        </p:cTn>
                                        <p:tgtEl>
                                          <p:spTgt spid="11">
                                            <p:txEl>
                                              <p:pRg st="3" end="3"/>
                                            </p:txEl>
                                          </p:spTgt>
                                        </p:tgtEl>
                                        <p:attrNameLst>
                                          <p:attrName>style.visibility</p:attrName>
                                        </p:attrNameLst>
                                      </p:cBhvr>
                                      <p:to>
                                        <p:strVal val="visible"/>
                                      </p:to>
                                    </p:set>
                                    <p:anim calcmode="lin" valueType="num">
                                      <p:cBhvr>
                                        <p:cTn id="95" dur="1000" decel="50000" fill="hold">
                                          <p:stCondLst>
                                            <p:cond delay="0"/>
                                          </p:stCondLst>
                                        </p:cTn>
                                        <p:tgtEl>
                                          <p:spTgt spid="11">
                                            <p:txEl>
                                              <p:pRg st="3" end="3"/>
                                            </p:txEl>
                                          </p:spTgt>
                                        </p:tgtEl>
                                        <p:attrNameLst>
                                          <p:attrName>style.rotation</p:attrName>
                                        </p:attrNameLst>
                                      </p:cBhvr>
                                      <p:tavLst>
                                        <p:tav tm="0">
                                          <p:val>
                                            <p:fltVal val="-90"/>
                                          </p:val>
                                        </p:tav>
                                        <p:tav tm="100000">
                                          <p:val>
                                            <p:fltVal val="0"/>
                                          </p:val>
                                        </p:tav>
                                      </p:tavLst>
                                    </p:anim>
                                    <p:anim calcmode="lin" valueType="num">
                                      <p:cBhvr>
                                        <p:cTn id="96" dur="1000" decel="50000" fill="hold">
                                          <p:stCondLst>
                                            <p:cond delay="0"/>
                                          </p:stCondLst>
                                        </p:cTn>
                                        <p:tgtEl>
                                          <p:spTgt spid="11">
                                            <p:txEl>
                                              <p:pRg st="3" end="3"/>
                                            </p:txEl>
                                          </p:spTgt>
                                        </p:tgtEl>
                                        <p:attrNameLst>
                                          <p:attrName>ppt_w</p:attrName>
                                        </p:attrNameLst>
                                      </p:cBhvr>
                                      <p:tavLst>
                                        <p:tav tm="0">
                                          <p:val>
                                            <p:strVal val="#ppt_w"/>
                                          </p:val>
                                        </p:tav>
                                        <p:tav tm="100000">
                                          <p:val>
                                            <p:strVal val="#ppt_w*.05"/>
                                          </p:val>
                                        </p:tav>
                                      </p:tavLst>
                                    </p:anim>
                                    <p:anim calcmode="lin" valueType="num">
                                      <p:cBhvr>
                                        <p:cTn id="97" dur="1000" accel="50000" fill="hold">
                                          <p:stCondLst>
                                            <p:cond delay="1000"/>
                                          </p:stCondLst>
                                        </p:cTn>
                                        <p:tgtEl>
                                          <p:spTgt spid="11">
                                            <p:txEl>
                                              <p:pRg st="3" end="3"/>
                                            </p:txEl>
                                          </p:spTgt>
                                        </p:tgtEl>
                                        <p:attrNameLst>
                                          <p:attrName>ppt_w</p:attrName>
                                        </p:attrNameLst>
                                      </p:cBhvr>
                                      <p:tavLst>
                                        <p:tav tm="0">
                                          <p:val>
                                            <p:strVal val="#ppt_w*.05"/>
                                          </p:val>
                                        </p:tav>
                                        <p:tav tm="100000">
                                          <p:val>
                                            <p:strVal val="#ppt_w"/>
                                          </p:val>
                                        </p:tav>
                                      </p:tavLst>
                                    </p:anim>
                                    <p:anim calcmode="lin" valueType="num">
                                      <p:cBhvr>
                                        <p:cTn id="98" dur="2000" fill="hold"/>
                                        <p:tgtEl>
                                          <p:spTgt spid="11">
                                            <p:txEl>
                                              <p:pRg st="3" end="3"/>
                                            </p:txEl>
                                          </p:spTgt>
                                        </p:tgtEl>
                                        <p:attrNameLst>
                                          <p:attrName>ppt_h</p:attrName>
                                        </p:attrNameLst>
                                      </p:cBhvr>
                                      <p:tavLst>
                                        <p:tav tm="0">
                                          <p:val>
                                            <p:strVal val="#ppt_h"/>
                                          </p:val>
                                        </p:tav>
                                        <p:tav tm="100000">
                                          <p:val>
                                            <p:strVal val="#ppt_h"/>
                                          </p:val>
                                        </p:tav>
                                      </p:tavLst>
                                    </p:anim>
                                    <p:anim calcmode="lin" valueType="num">
                                      <p:cBhvr>
                                        <p:cTn id="99" dur="1000" decel="50000" fill="hold">
                                          <p:stCondLst>
                                            <p:cond delay="0"/>
                                          </p:stCondLst>
                                        </p:cTn>
                                        <p:tgtEl>
                                          <p:spTgt spid="11">
                                            <p:txEl>
                                              <p:pRg st="3" end="3"/>
                                            </p:txEl>
                                          </p:spTgt>
                                        </p:tgtEl>
                                        <p:attrNameLst>
                                          <p:attrName>ppt_x</p:attrName>
                                        </p:attrNameLst>
                                      </p:cBhvr>
                                      <p:tavLst>
                                        <p:tav tm="0">
                                          <p:val>
                                            <p:strVal val="#ppt_x+.4"/>
                                          </p:val>
                                        </p:tav>
                                        <p:tav tm="100000">
                                          <p:val>
                                            <p:strVal val="#ppt_x"/>
                                          </p:val>
                                        </p:tav>
                                      </p:tavLst>
                                    </p:anim>
                                    <p:anim calcmode="lin" valueType="num">
                                      <p:cBhvr>
                                        <p:cTn id="100" dur="1000" decel="50000" fill="hold">
                                          <p:stCondLst>
                                            <p:cond delay="0"/>
                                          </p:stCondLst>
                                        </p:cTn>
                                        <p:tgtEl>
                                          <p:spTgt spid="11">
                                            <p:txEl>
                                              <p:pRg st="3" end="3"/>
                                            </p:txEl>
                                          </p:spTgt>
                                        </p:tgtEl>
                                        <p:attrNameLst>
                                          <p:attrName>ppt_y</p:attrName>
                                        </p:attrNameLst>
                                      </p:cBhvr>
                                      <p:tavLst>
                                        <p:tav tm="0">
                                          <p:val>
                                            <p:strVal val="#ppt_y-.2"/>
                                          </p:val>
                                        </p:tav>
                                        <p:tav tm="100000">
                                          <p:val>
                                            <p:strVal val="#ppt_y+.1"/>
                                          </p:val>
                                        </p:tav>
                                      </p:tavLst>
                                    </p:anim>
                                    <p:anim calcmode="lin" valueType="num">
                                      <p:cBhvr>
                                        <p:cTn id="101" dur="1000" accel="50000" fill="hold">
                                          <p:stCondLst>
                                            <p:cond delay="1000"/>
                                          </p:stCondLst>
                                        </p:cTn>
                                        <p:tgtEl>
                                          <p:spTgt spid="11">
                                            <p:txEl>
                                              <p:pRg st="3" end="3"/>
                                            </p:txEl>
                                          </p:spTgt>
                                        </p:tgtEl>
                                        <p:attrNameLst>
                                          <p:attrName>ppt_y</p:attrName>
                                        </p:attrNameLst>
                                      </p:cBhvr>
                                      <p:tavLst>
                                        <p:tav tm="0">
                                          <p:val>
                                            <p:strVal val="#ppt_y+.1"/>
                                          </p:val>
                                        </p:tav>
                                        <p:tav tm="100000">
                                          <p:val>
                                            <p:strVal val="#ppt_y"/>
                                          </p:val>
                                        </p:tav>
                                      </p:tavLst>
                                    </p:anim>
                                    <p:animEffect transition="in" filter="fade">
                                      <p:cBhvr>
                                        <p:cTn id="102" dur="2000" decel="50000">
                                          <p:stCondLst>
                                            <p:cond delay="0"/>
                                          </p:stCondLst>
                                        </p:cTn>
                                        <p:tgtEl>
                                          <p:spTgt spid="11">
                                            <p:txEl>
                                              <p:pRg st="3" end="3"/>
                                            </p:txEl>
                                          </p:spTgt>
                                        </p:tgtEl>
                                      </p:cBhvr>
                                    </p:animEffect>
                                  </p:childTnLst>
                                </p:cTn>
                              </p:par>
                              <p:par>
                                <p:cTn id="103" presetID="15" presetClass="entr" presetSubtype="0" fill="hold" nodeType="withEffect">
                                  <p:stCondLst>
                                    <p:cond delay="0"/>
                                  </p:stCondLst>
                                  <p:childTnLst>
                                    <p:set>
                                      <p:cBhvr>
                                        <p:cTn id="104" dur="1" fill="hold">
                                          <p:stCondLst>
                                            <p:cond delay="0"/>
                                          </p:stCondLst>
                                        </p:cTn>
                                        <p:tgtEl>
                                          <p:spTgt spid="12"/>
                                        </p:tgtEl>
                                        <p:attrNameLst>
                                          <p:attrName>style.visibility</p:attrName>
                                        </p:attrNameLst>
                                      </p:cBhvr>
                                      <p:to>
                                        <p:strVal val="visible"/>
                                      </p:to>
                                    </p:set>
                                    <p:anim calcmode="lin" valueType="num">
                                      <p:cBhvr>
                                        <p:cTn id="105" dur="1000" fill="hold"/>
                                        <p:tgtEl>
                                          <p:spTgt spid="12"/>
                                        </p:tgtEl>
                                        <p:attrNameLst>
                                          <p:attrName>ppt_w</p:attrName>
                                        </p:attrNameLst>
                                      </p:cBhvr>
                                      <p:tavLst>
                                        <p:tav tm="0">
                                          <p:val>
                                            <p:fltVal val="0"/>
                                          </p:val>
                                        </p:tav>
                                        <p:tav tm="100000">
                                          <p:val>
                                            <p:strVal val="#ppt_w"/>
                                          </p:val>
                                        </p:tav>
                                      </p:tavLst>
                                    </p:anim>
                                    <p:anim calcmode="lin" valueType="num">
                                      <p:cBhvr>
                                        <p:cTn id="106" dur="1000" fill="hold"/>
                                        <p:tgtEl>
                                          <p:spTgt spid="12"/>
                                        </p:tgtEl>
                                        <p:attrNameLst>
                                          <p:attrName>ppt_h</p:attrName>
                                        </p:attrNameLst>
                                      </p:cBhvr>
                                      <p:tavLst>
                                        <p:tav tm="0">
                                          <p:val>
                                            <p:fltVal val="0"/>
                                          </p:val>
                                        </p:tav>
                                        <p:tav tm="100000">
                                          <p:val>
                                            <p:strVal val="#ppt_h"/>
                                          </p:val>
                                        </p:tav>
                                      </p:tavLst>
                                    </p:anim>
                                    <p:anim calcmode="lin" valueType="num">
                                      <p:cBhvr>
                                        <p:cTn id="107"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11" grpId="0" build="p"/>
      <p:bldP spid="10"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accent6">
                <a:lumMod val="40000"/>
                <a:lumOff val="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987824" y="692696"/>
            <a:ext cx="5616624" cy="5328592"/>
          </a:xfrm>
        </p:spPr>
        <p:txBody>
          <a:bodyPr>
            <a:noAutofit/>
          </a:bodyPr>
          <a:lstStyle/>
          <a:p>
            <a:r>
              <a:rPr lang="it-IT" sz="2400" dirty="0" smtClean="0">
                <a:solidFill>
                  <a:schemeClr val="accent6">
                    <a:lumMod val="50000"/>
                  </a:schemeClr>
                </a:solidFill>
                <a:latin typeface="Comic Sans MS" pitchFamily="66" charset="0"/>
              </a:rPr>
              <a:t>Tra gli </a:t>
            </a:r>
            <a:r>
              <a:rPr lang="it-IT" sz="2400" dirty="0" smtClean="0">
                <a:solidFill>
                  <a:schemeClr val="accent6">
                    <a:lumMod val="50000"/>
                  </a:schemeClr>
                </a:solidFill>
                <a:latin typeface="Comic Sans MS" pitchFamily="66" charset="0"/>
                <a:hlinkClick r:id="rId2" action="ppaction://hlinkfile"/>
              </a:rPr>
              <a:t>anfibi</a:t>
            </a:r>
            <a:r>
              <a:rPr lang="it-IT" sz="2400" dirty="0" smtClean="0">
                <a:solidFill>
                  <a:schemeClr val="accent6">
                    <a:lumMod val="50000"/>
                  </a:schemeClr>
                </a:solidFill>
                <a:latin typeface="Comic Sans MS" pitchFamily="66" charset="0"/>
              </a:rPr>
              <a:t>, da segnalare la presenza delle rane rosse (Rana </a:t>
            </a:r>
            <a:r>
              <a:rPr lang="it-IT" sz="2400" dirty="0" err="1" smtClean="0">
                <a:solidFill>
                  <a:schemeClr val="accent6">
                    <a:lumMod val="50000"/>
                  </a:schemeClr>
                </a:solidFill>
                <a:latin typeface="Comic Sans MS" pitchFamily="66" charset="0"/>
              </a:rPr>
              <a:t>temporaria</a:t>
            </a:r>
            <a:r>
              <a:rPr lang="it-IT" sz="2400" dirty="0" smtClean="0">
                <a:solidFill>
                  <a:schemeClr val="accent6">
                    <a:lumMod val="50000"/>
                  </a:schemeClr>
                </a:solidFill>
                <a:latin typeface="Comic Sans MS" pitchFamily="66" charset="0"/>
              </a:rPr>
              <a:t>, Rana </a:t>
            </a:r>
            <a:r>
              <a:rPr lang="it-IT" sz="2400" dirty="0" err="1" smtClean="0">
                <a:solidFill>
                  <a:schemeClr val="accent6">
                    <a:lumMod val="50000"/>
                  </a:schemeClr>
                </a:solidFill>
                <a:latin typeface="Comic Sans MS" pitchFamily="66" charset="0"/>
              </a:rPr>
              <a:t>dalmatina</a:t>
            </a:r>
            <a:r>
              <a:rPr lang="it-IT" sz="2400" dirty="0" smtClean="0">
                <a:solidFill>
                  <a:schemeClr val="accent6">
                    <a:lumMod val="50000"/>
                  </a:schemeClr>
                </a:solidFill>
                <a:latin typeface="Comic Sans MS" pitchFamily="66" charset="0"/>
              </a:rPr>
              <a:t>), della rana verde (Rana esculenta), del rospo (</a:t>
            </a:r>
            <a:r>
              <a:rPr lang="it-IT" sz="2400" dirty="0" err="1" smtClean="0">
                <a:solidFill>
                  <a:schemeClr val="accent6">
                    <a:lumMod val="50000"/>
                  </a:schemeClr>
                </a:solidFill>
                <a:latin typeface="Comic Sans MS" pitchFamily="66" charset="0"/>
              </a:rPr>
              <a:t>Bufo</a:t>
            </a:r>
            <a:r>
              <a:rPr lang="it-IT" sz="2400" dirty="0" smtClean="0">
                <a:solidFill>
                  <a:schemeClr val="accent6">
                    <a:lumMod val="50000"/>
                  </a:schemeClr>
                </a:solidFill>
                <a:latin typeface="Comic Sans MS" pitchFamily="66" charset="0"/>
              </a:rPr>
              <a:t> </a:t>
            </a:r>
            <a:r>
              <a:rPr lang="it-IT" sz="2400" dirty="0" err="1" smtClean="0">
                <a:solidFill>
                  <a:schemeClr val="accent6">
                    <a:lumMod val="50000"/>
                  </a:schemeClr>
                </a:solidFill>
                <a:latin typeface="Comic Sans MS" pitchFamily="66" charset="0"/>
              </a:rPr>
              <a:t>bufo</a:t>
            </a:r>
            <a:r>
              <a:rPr lang="it-IT" sz="2400" dirty="0" smtClean="0">
                <a:solidFill>
                  <a:schemeClr val="accent6">
                    <a:lumMod val="50000"/>
                  </a:schemeClr>
                </a:solidFill>
                <a:latin typeface="Comic Sans MS" pitchFamily="66" charset="0"/>
              </a:rPr>
              <a:t>), della raganella (</a:t>
            </a:r>
            <a:r>
              <a:rPr lang="it-IT" sz="2400" dirty="0" err="1" smtClean="0">
                <a:solidFill>
                  <a:schemeClr val="accent6">
                    <a:lumMod val="50000"/>
                  </a:schemeClr>
                </a:solidFill>
                <a:latin typeface="Comic Sans MS" pitchFamily="66" charset="0"/>
              </a:rPr>
              <a:t>Hyla</a:t>
            </a:r>
            <a:r>
              <a:rPr lang="it-IT" sz="2400" dirty="0" smtClean="0">
                <a:solidFill>
                  <a:schemeClr val="accent6">
                    <a:lumMod val="50000"/>
                  </a:schemeClr>
                </a:solidFill>
                <a:latin typeface="Comic Sans MS" pitchFamily="66" charset="0"/>
              </a:rPr>
              <a:t> arborea), della salamandra pezzata (Sala-mandra salamandra) e del tritone crestato (</a:t>
            </a:r>
            <a:r>
              <a:rPr lang="it-IT" sz="2400" dirty="0" err="1" smtClean="0">
                <a:solidFill>
                  <a:schemeClr val="accent6">
                    <a:lumMod val="50000"/>
                  </a:schemeClr>
                </a:solidFill>
                <a:latin typeface="Comic Sans MS" pitchFamily="66" charset="0"/>
              </a:rPr>
              <a:t>Triturus</a:t>
            </a:r>
            <a:r>
              <a:rPr lang="it-IT" sz="2400" dirty="0" smtClean="0">
                <a:solidFill>
                  <a:schemeClr val="accent6">
                    <a:lumMod val="50000"/>
                  </a:schemeClr>
                </a:solidFill>
                <a:latin typeface="Comic Sans MS" pitchFamily="66" charset="0"/>
              </a:rPr>
              <a:t> </a:t>
            </a:r>
            <a:r>
              <a:rPr lang="it-IT" sz="2400" dirty="0" err="1" smtClean="0">
                <a:solidFill>
                  <a:schemeClr val="accent6">
                    <a:lumMod val="50000"/>
                  </a:schemeClr>
                </a:solidFill>
                <a:latin typeface="Comic Sans MS" pitchFamily="66" charset="0"/>
              </a:rPr>
              <a:t>cristatus</a:t>
            </a:r>
            <a:r>
              <a:rPr lang="it-IT" sz="2400" dirty="0" smtClean="0">
                <a:solidFill>
                  <a:schemeClr val="accent6">
                    <a:lumMod val="50000"/>
                  </a:schemeClr>
                </a:solidFill>
                <a:latin typeface="Comic Sans MS" pitchFamily="66" charset="0"/>
              </a:rPr>
              <a:t>). Tra i rettili, l'aspide (Vipera </a:t>
            </a:r>
            <a:r>
              <a:rPr lang="it-IT" sz="2400" dirty="0" err="1" smtClean="0">
                <a:solidFill>
                  <a:schemeClr val="accent6">
                    <a:lumMod val="50000"/>
                  </a:schemeClr>
                </a:solidFill>
                <a:latin typeface="Comic Sans MS" pitchFamily="66" charset="0"/>
              </a:rPr>
              <a:t>aspis</a:t>
            </a:r>
            <a:r>
              <a:rPr lang="it-IT" sz="2400" dirty="0" smtClean="0">
                <a:solidFill>
                  <a:schemeClr val="accent6">
                    <a:lumMod val="50000"/>
                  </a:schemeClr>
                </a:solidFill>
                <a:latin typeface="Comic Sans MS" pitchFamily="66" charset="0"/>
              </a:rPr>
              <a:t>), molto importante per gli equilibri biologici ed eccessivamente temuta, la biscia dal collare (</a:t>
            </a:r>
            <a:r>
              <a:rPr lang="it-IT" sz="2400" dirty="0" err="1" smtClean="0">
                <a:solidFill>
                  <a:schemeClr val="accent6">
                    <a:lumMod val="50000"/>
                  </a:schemeClr>
                </a:solidFill>
                <a:latin typeface="Comic Sans MS" pitchFamily="66" charset="0"/>
              </a:rPr>
              <a:t>Natrix</a:t>
            </a:r>
            <a:r>
              <a:rPr lang="it-IT" sz="2400" dirty="0" smtClean="0">
                <a:solidFill>
                  <a:schemeClr val="accent6">
                    <a:lumMod val="50000"/>
                  </a:schemeClr>
                </a:solidFill>
                <a:latin typeface="Comic Sans MS" pitchFamily="66" charset="0"/>
              </a:rPr>
              <a:t> </a:t>
            </a:r>
            <a:r>
              <a:rPr lang="it-IT" sz="2400" dirty="0" err="1" smtClean="0">
                <a:solidFill>
                  <a:schemeClr val="accent6">
                    <a:lumMod val="50000"/>
                  </a:schemeClr>
                </a:solidFill>
                <a:latin typeface="Comic Sans MS" pitchFamily="66" charset="0"/>
              </a:rPr>
              <a:t>natrix</a:t>
            </a:r>
            <a:r>
              <a:rPr lang="it-IT" sz="2400" dirty="0" smtClean="0">
                <a:solidFill>
                  <a:schemeClr val="accent6">
                    <a:lumMod val="50000"/>
                  </a:schemeClr>
                </a:solidFill>
                <a:latin typeface="Comic Sans MS" pitchFamily="66" charset="0"/>
              </a:rPr>
              <a:t>), la </a:t>
            </a:r>
            <a:r>
              <a:rPr lang="it-IT" sz="2400" dirty="0" err="1" smtClean="0">
                <a:solidFill>
                  <a:schemeClr val="accent6">
                    <a:lumMod val="50000"/>
                  </a:schemeClr>
                </a:solidFill>
                <a:latin typeface="Comic Sans MS" pitchFamily="66" charset="0"/>
              </a:rPr>
              <a:t>natrice</a:t>
            </a:r>
            <a:r>
              <a:rPr lang="it-IT" sz="2400" dirty="0" smtClean="0">
                <a:solidFill>
                  <a:schemeClr val="accent6">
                    <a:lumMod val="50000"/>
                  </a:schemeClr>
                </a:solidFill>
                <a:latin typeface="Comic Sans MS" pitchFamily="66" charset="0"/>
              </a:rPr>
              <a:t> viperina (</a:t>
            </a:r>
            <a:r>
              <a:rPr lang="it-IT" sz="2400" dirty="0" err="1" smtClean="0">
                <a:solidFill>
                  <a:schemeClr val="accent6">
                    <a:lumMod val="50000"/>
                  </a:schemeClr>
                </a:solidFill>
                <a:latin typeface="Comic Sans MS" pitchFamily="66" charset="0"/>
              </a:rPr>
              <a:t>Natrix</a:t>
            </a:r>
            <a:r>
              <a:rPr lang="it-IT" sz="2400" dirty="0" smtClean="0">
                <a:solidFill>
                  <a:schemeClr val="accent6">
                    <a:lumMod val="50000"/>
                  </a:schemeClr>
                </a:solidFill>
                <a:latin typeface="Comic Sans MS" pitchFamily="66" charset="0"/>
              </a:rPr>
              <a:t> maura), il biacco (</a:t>
            </a:r>
            <a:r>
              <a:rPr lang="it-IT" sz="2400" dirty="0" err="1" smtClean="0">
                <a:solidFill>
                  <a:schemeClr val="accent6">
                    <a:lumMod val="50000"/>
                  </a:schemeClr>
                </a:solidFill>
                <a:latin typeface="Comic Sans MS" pitchFamily="66" charset="0"/>
              </a:rPr>
              <a:t>Coluber</a:t>
            </a:r>
            <a:r>
              <a:rPr lang="it-IT" sz="2400" dirty="0" smtClean="0">
                <a:solidFill>
                  <a:schemeClr val="accent6">
                    <a:lumMod val="50000"/>
                  </a:schemeClr>
                </a:solidFill>
                <a:latin typeface="Comic Sans MS" pitchFamily="66" charset="0"/>
              </a:rPr>
              <a:t> </a:t>
            </a:r>
            <a:r>
              <a:rPr lang="it-IT" sz="2400" dirty="0" err="1" smtClean="0">
                <a:solidFill>
                  <a:schemeClr val="accent6">
                    <a:lumMod val="50000"/>
                  </a:schemeClr>
                </a:solidFill>
                <a:latin typeface="Comic Sans MS" pitchFamily="66" charset="0"/>
              </a:rPr>
              <a:t>viridiflavus</a:t>
            </a:r>
            <a:r>
              <a:rPr lang="it-IT" sz="2400" dirty="0" smtClean="0">
                <a:solidFill>
                  <a:schemeClr val="accent6">
                    <a:lumMod val="50000"/>
                  </a:schemeClr>
                </a:solidFill>
                <a:latin typeface="Comic Sans MS" pitchFamily="66" charset="0"/>
              </a:rPr>
              <a:t>) e il ramarro (</a:t>
            </a:r>
            <a:r>
              <a:rPr lang="it-IT" sz="2400" dirty="0" err="1" smtClean="0">
                <a:solidFill>
                  <a:schemeClr val="accent6">
                    <a:lumMod val="50000"/>
                  </a:schemeClr>
                </a:solidFill>
                <a:latin typeface="Comic Sans MS" pitchFamily="66" charset="0"/>
              </a:rPr>
              <a:t>Lacerta</a:t>
            </a:r>
            <a:r>
              <a:rPr lang="it-IT" sz="2400" dirty="0" smtClean="0">
                <a:solidFill>
                  <a:schemeClr val="accent6">
                    <a:lumMod val="50000"/>
                  </a:schemeClr>
                </a:solidFill>
                <a:latin typeface="Comic Sans MS" pitchFamily="66" charset="0"/>
              </a:rPr>
              <a:t> </a:t>
            </a:r>
            <a:r>
              <a:rPr lang="it-IT" sz="2400" dirty="0" err="1" smtClean="0">
                <a:solidFill>
                  <a:schemeClr val="accent6">
                    <a:lumMod val="50000"/>
                  </a:schemeClr>
                </a:solidFill>
                <a:latin typeface="Comic Sans MS" pitchFamily="66" charset="0"/>
              </a:rPr>
              <a:t>viridis</a:t>
            </a:r>
            <a:r>
              <a:rPr lang="it-IT" sz="2400" dirty="0" smtClean="0">
                <a:solidFill>
                  <a:schemeClr val="accent6">
                    <a:lumMod val="50000"/>
                  </a:schemeClr>
                </a:solidFill>
                <a:latin typeface="Comic Sans MS" pitchFamily="66" charset="0"/>
              </a:rPr>
              <a:t>). </a:t>
            </a:r>
            <a:r>
              <a:rPr lang="it-IT" sz="2400" dirty="0" smtClean="0"/>
              <a:t/>
            </a:r>
            <a:br>
              <a:rPr lang="it-IT" sz="2400" dirty="0" smtClean="0"/>
            </a:br>
            <a:endParaRPr lang="it-IT" sz="2400" dirty="0"/>
          </a:p>
        </p:txBody>
      </p:sp>
      <p:sp>
        <p:nvSpPr>
          <p:cNvPr id="3" name="Segnaposto testo 2"/>
          <p:cNvSpPr>
            <a:spLocks noGrp="1"/>
          </p:cNvSpPr>
          <p:nvPr>
            <p:ph type="body" idx="1"/>
          </p:nvPr>
        </p:nvSpPr>
        <p:spPr>
          <a:xfrm>
            <a:off x="251520" y="1988840"/>
            <a:ext cx="4040188" cy="639762"/>
          </a:xfrm>
        </p:spPr>
        <p:txBody>
          <a:bodyPr>
            <a:normAutofit/>
          </a:bodyPr>
          <a:lstStyle/>
          <a:p>
            <a:r>
              <a:rPr lang="it-IT" sz="2000" dirty="0" smtClean="0">
                <a:solidFill>
                  <a:srgbClr val="FF0000"/>
                </a:solidFill>
                <a:latin typeface="Broadway" pitchFamily="82" charset="0"/>
              </a:rPr>
              <a:t>Rana Rossa</a:t>
            </a:r>
            <a:endParaRPr lang="it-IT" sz="2000" dirty="0">
              <a:solidFill>
                <a:srgbClr val="FF0000"/>
              </a:solidFill>
              <a:latin typeface="Broadway" pitchFamily="82" charset="0"/>
            </a:endParaRPr>
          </a:p>
        </p:txBody>
      </p:sp>
      <p:pic>
        <p:nvPicPr>
          <p:cNvPr id="7" name="Segnaposto contenuto 6" descr="Rospo sul ponte di Piero.JPG"/>
          <p:cNvPicPr>
            <a:picLocks noGrp="1" noChangeAspect="1"/>
          </p:cNvPicPr>
          <p:nvPr>
            <p:ph sz="half" idx="2"/>
          </p:nvPr>
        </p:nvPicPr>
        <p:blipFill>
          <a:blip r:embed="rId3" cstate="print"/>
          <a:stretch>
            <a:fillRect/>
          </a:stretch>
        </p:blipFill>
        <p:spPr>
          <a:xfrm>
            <a:off x="323528" y="260648"/>
            <a:ext cx="2238794" cy="1944216"/>
          </a:xfrm>
        </p:spPr>
      </p:pic>
      <p:pic>
        <p:nvPicPr>
          <p:cNvPr id="1026" name="Picture 2" descr="V:\2 A Tur\FOTO FEDERICA\DSC07065.JPG"/>
          <p:cNvPicPr>
            <a:picLocks noChangeAspect="1" noChangeArrowheads="1"/>
          </p:cNvPicPr>
          <p:nvPr/>
        </p:nvPicPr>
        <p:blipFill>
          <a:blip r:embed="rId4" cstate="print"/>
          <a:srcRect/>
          <a:stretch>
            <a:fillRect/>
          </a:stretch>
        </p:blipFill>
        <p:spPr bwMode="auto">
          <a:xfrm>
            <a:off x="395536" y="3284983"/>
            <a:ext cx="2520280" cy="2414881"/>
          </a:xfrm>
          <a:prstGeom prst="rect">
            <a:avLst/>
          </a:prstGeom>
          <a:noFill/>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8"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2.5"/>
                                          </p:val>
                                        </p:tav>
                                        <p:tav tm="100000">
                                          <p:val>
                                            <p:strVal val="#ppt_w"/>
                                          </p:val>
                                        </p:tav>
                                      </p:tavLst>
                                    </p:anim>
                                    <p:anim calcmode="lin" valueType="num">
                                      <p:cBhvr>
                                        <p:cTn id="8" dur="1000" fill="hold"/>
                                        <p:tgtEl>
                                          <p:spTgt spid="2"/>
                                        </p:tgtEl>
                                        <p:attrNameLst>
                                          <p:attrName>ppt_h</p:attrName>
                                        </p:attrNameLst>
                                      </p:cBhvr>
                                      <p:tavLst>
                                        <p:tav tm="0">
                                          <p:val>
                                            <p:strVal val="#ppt_h*0.01"/>
                                          </p:val>
                                        </p:tav>
                                        <p:tav tm="100000">
                                          <p:val>
                                            <p:strVal val="#ppt_h"/>
                                          </p:val>
                                        </p:tav>
                                      </p:tavLst>
                                    </p:anim>
                                    <p:anim calcmode="lin" valueType="num">
                                      <p:cBhvr>
                                        <p:cTn id="9" dur="1000" fill="hold"/>
                                        <p:tgtEl>
                                          <p:spTgt spid="2"/>
                                        </p:tgtEl>
                                        <p:attrNameLst>
                                          <p:attrName>ppt_x</p:attrName>
                                        </p:attrNameLst>
                                      </p:cBhvr>
                                      <p:tavLst>
                                        <p:tav tm="0">
                                          <p:val>
                                            <p:strVal val="#ppt_x"/>
                                          </p:val>
                                        </p:tav>
                                        <p:tav tm="100000">
                                          <p:val>
                                            <p:strVal val="#ppt_x"/>
                                          </p:val>
                                        </p:tav>
                                      </p:tavLst>
                                    </p:anim>
                                    <p:anim calcmode="lin" valueType="num">
                                      <p:cBhvr>
                                        <p:cTn id="10" dur="1000" fill="hold"/>
                                        <p:tgtEl>
                                          <p:spTgt spid="2"/>
                                        </p:tgtEl>
                                        <p:attrNameLst>
                                          <p:attrName>ppt_y</p:attrName>
                                        </p:attrNameLst>
                                      </p:cBhvr>
                                      <p:tavLst>
                                        <p:tav tm="0">
                                          <p:val>
                                            <p:strVal val="#ppt_h+1"/>
                                          </p:val>
                                        </p:tav>
                                        <p:tav tm="100000">
                                          <p:val>
                                            <p:strVal val="#ppt_y"/>
                                          </p:val>
                                        </p:tav>
                                      </p:tavLst>
                                    </p:anim>
                                    <p:animEffect transition="in" filter="fade">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9" presetClass="entr" presetSubtype="1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p:cTn id="16" dur="5000" fill="hold"/>
                                        <p:tgtEl>
                                          <p:spTgt spid="1026"/>
                                        </p:tgtEl>
                                        <p:attrNameLst>
                                          <p:attrName>ppt_w</p:attrName>
                                        </p:attrNameLst>
                                      </p:cBhvr>
                                      <p:tavLst>
                                        <p:tav tm="0" fmla="#ppt_w*sin(2.5*pi*$)">
                                          <p:val>
                                            <p:fltVal val="0"/>
                                          </p:val>
                                        </p:tav>
                                        <p:tav tm="100000">
                                          <p:val>
                                            <p:fltVal val="1"/>
                                          </p:val>
                                        </p:tav>
                                      </p:tavLst>
                                    </p:anim>
                                    <p:anim calcmode="lin" valueType="num">
                                      <p:cBhvr>
                                        <p:cTn id="17" dur="5000" fill="hold"/>
                                        <p:tgtEl>
                                          <p:spTgt spid="1026"/>
                                        </p:tgtEl>
                                        <p:attrNameLst>
                                          <p:attrName>ppt_h</p:attrName>
                                        </p:attrNameLst>
                                      </p:cBhvr>
                                      <p:tavLst>
                                        <p:tav tm="0">
                                          <p:val>
                                            <p:strVal val="#ppt_h"/>
                                          </p:val>
                                        </p:tav>
                                        <p:tav tm="100000">
                                          <p:val>
                                            <p:strVal val="#ppt_h"/>
                                          </p:val>
                                        </p:tav>
                                      </p:tavLst>
                                    </p:anim>
                                  </p:childTnLst>
                                </p:cTn>
                              </p:par>
                              <p:par>
                                <p:cTn id="18" presetID="49" presetClass="entr" presetSubtype="0" decel="10000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p:cTn id="20" dur="2000" fill="hold"/>
                                        <p:tgtEl>
                                          <p:spTgt spid="1026"/>
                                        </p:tgtEl>
                                        <p:attrNameLst>
                                          <p:attrName>ppt_w</p:attrName>
                                        </p:attrNameLst>
                                      </p:cBhvr>
                                      <p:tavLst>
                                        <p:tav tm="0">
                                          <p:val>
                                            <p:fltVal val="0"/>
                                          </p:val>
                                        </p:tav>
                                        <p:tav tm="100000">
                                          <p:val>
                                            <p:strVal val="#ppt_w"/>
                                          </p:val>
                                        </p:tav>
                                      </p:tavLst>
                                    </p:anim>
                                    <p:anim calcmode="lin" valueType="num">
                                      <p:cBhvr>
                                        <p:cTn id="21" dur="2000" fill="hold"/>
                                        <p:tgtEl>
                                          <p:spTgt spid="1026"/>
                                        </p:tgtEl>
                                        <p:attrNameLst>
                                          <p:attrName>ppt_h</p:attrName>
                                        </p:attrNameLst>
                                      </p:cBhvr>
                                      <p:tavLst>
                                        <p:tav tm="0">
                                          <p:val>
                                            <p:fltVal val="0"/>
                                          </p:val>
                                        </p:tav>
                                        <p:tav tm="100000">
                                          <p:val>
                                            <p:strVal val="#ppt_h"/>
                                          </p:val>
                                        </p:tav>
                                      </p:tavLst>
                                    </p:anim>
                                    <p:anim calcmode="lin" valueType="num">
                                      <p:cBhvr>
                                        <p:cTn id="22" dur="2000" fill="hold"/>
                                        <p:tgtEl>
                                          <p:spTgt spid="1026"/>
                                        </p:tgtEl>
                                        <p:attrNameLst>
                                          <p:attrName>style.rotation</p:attrName>
                                        </p:attrNameLst>
                                      </p:cBhvr>
                                      <p:tavLst>
                                        <p:tav tm="0">
                                          <p:val>
                                            <p:fltVal val="360"/>
                                          </p:val>
                                        </p:tav>
                                        <p:tav tm="100000">
                                          <p:val>
                                            <p:fltVal val="0"/>
                                          </p:val>
                                        </p:tav>
                                      </p:tavLst>
                                    </p:anim>
                                    <p:animEffect transition="in" filter="fade">
                                      <p:cBhvr>
                                        <p:cTn id="23" dur="2000"/>
                                        <p:tgtEl>
                                          <p:spTgt spid="1026"/>
                                        </p:tgtEl>
                                      </p:cBhvr>
                                    </p:animEffect>
                                  </p:childTnLst>
                                </p:cTn>
                              </p:par>
                            </p:childTnLst>
                          </p:cTn>
                        </p:par>
                        <p:par>
                          <p:cTn id="24" fill="hold">
                            <p:stCondLst>
                              <p:cond delay="5000"/>
                            </p:stCondLst>
                            <p:childTnLst>
                              <p:par>
                                <p:cTn id="25" presetID="25"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par>
                                <p:cTn id="35" presetID="34" presetClass="entr" presetSubtype="0" fill="hold" grpId="0" nodeType="with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 from="(-#ppt_w/2)" to="(#ppt_x)" calcmode="lin" valueType="num">
                                      <p:cBhvr>
                                        <p:cTn id="37" dur="600" fill="hold">
                                          <p:stCondLst>
                                            <p:cond delay="0"/>
                                          </p:stCondLst>
                                        </p:cTn>
                                        <p:tgtEl>
                                          <p:spTgt spid="3">
                                            <p:txEl>
                                              <p:pRg st="0" end="0"/>
                                            </p:txEl>
                                          </p:spTgt>
                                        </p:tgtEl>
                                        <p:attrNameLst>
                                          <p:attrName>ppt_x</p:attrName>
                                        </p:attrNameLst>
                                      </p:cBhvr>
                                    </p:anim>
                                    <p:anim from="0" to="-1.0" calcmode="lin" valueType="num">
                                      <p:cBhvr>
                                        <p:cTn id="38" dur="200" decel="50000" autoRev="1" fill="hold">
                                          <p:stCondLst>
                                            <p:cond delay="600"/>
                                          </p:stCondLst>
                                        </p:cTn>
                                        <p:tgtEl>
                                          <p:spTgt spid="3">
                                            <p:txEl>
                                              <p:pRg st="0" end="0"/>
                                            </p:txEl>
                                          </p:spTgt>
                                        </p:tgtEl>
                                        <p:attrNameLst>
                                          <p:attrName>xshear</p:attrName>
                                        </p:attrNameLst>
                                      </p:cBhvr>
                                    </p:anim>
                                    <p:animScale>
                                      <p:cBhvr>
                                        <p:cTn id="39" dur="200" decel="100000" autoRev="1" fill="hold">
                                          <p:stCondLst>
                                            <p:cond delay="600"/>
                                          </p:stCondLst>
                                        </p:cTn>
                                        <p:tgtEl>
                                          <p:spTgt spid="3">
                                            <p:txEl>
                                              <p:pRg st="0" end="0"/>
                                            </p:txEl>
                                          </p:spTgt>
                                        </p:tgtEl>
                                      </p:cBhvr>
                                      <p:from x="100000" y="100000"/>
                                      <p:to x="80000" y="100000"/>
                                    </p:animScale>
                                    <p:anim by="(#ppt_h/3+#ppt_w*0.1)" calcmode="lin" valueType="num">
                                      <p:cBhvr additive="sum">
                                        <p:cTn id="40" dur="200" decel="100000" autoRev="1" fill="hold">
                                          <p:stCondLst>
                                            <p:cond delay="600"/>
                                          </p:stCondLst>
                                        </p:cTn>
                                        <p:tgtEl>
                                          <p:spTgt spid="3">
                                            <p:txEl>
                                              <p:pRg st="0" end="0"/>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50000">
              <a:schemeClr val="accent1">
                <a:tint val="44500"/>
                <a:satMod val="160000"/>
              </a:schemeClr>
            </a:gs>
            <a:gs pos="100000">
              <a:schemeClr val="accent1">
                <a:tint val="23500"/>
                <a:satMod val="160000"/>
              </a:schemeClr>
            </a:gs>
          </a:gsLst>
          <a:lin ang="27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051720" y="3068960"/>
            <a:ext cx="3024336" cy="1368152"/>
          </a:xfrm>
        </p:spPr>
        <p:txBody>
          <a:bodyPr>
            <a:normAutofit/>
          </a:bodyPr>
          <a:lstStyle/>
          <a:p>
            <a:r>
              <a:rPr lang="it-IT" sz="3600" u="sng" dirty="0" smtClean="0">
                <a:solidFill>
                  <a:schemeClr val="accent6">
                    <a:lumMod val="50000"/>
                  </a:schemeClr>
                </a:solidFill>
                <a:latin typeface="Bradley Hand ITC" pitchFamily="66" charset="0"/>
              </a:rPr>
              <a:t>Animali della Fattoria</a:t>
            </a:r>
            <a:endParaRPr lang="it-IT" sz="3600" u="sng" dirty="0">
              <a:solidFill>
                <a:schemeClr val="accent6">
                  <a:lumMod val="50000"/>
                </a:schemeClr>
              </a:solidFill>
              <a:latin typeface="Bradley Hand ITC" pitchFamily="66" charset="0"/>
            </a:endParaRPr>
          </a:p>
        </p:txBody>
      </p:sp>
      <p:pic>
        <p:nvPicPr>
          <p:cNvPr id="7" name="Segnaposto contenuto 6" descr="25032012236.jpg"/>
          <p:cNvPicPr>
            <a:picLocks noGrp="1" noChangeAspect="1"/>
          </p:cNvPicPr>
          <p:nvPr>
            <p:ph sz="half" idx="2"/>
          </p:nvPr>
        </p:nvPicPr>
        <p:blipFill>
          <a:blip r:embed="rId2" cstate="print"/>
          <a:stretch>
            <a:fillRect/>
          </a:stretch>
        </p:blipFill>
        <p:spPr>
          <a:xfrm>
            <a:off x="2555776" y="476672"/>
            <a:ext cx="2072623" cy="1554467"/>
          </a:xfrm>
        </p:spPr>
      </p:pic>
      <p:pic>
        <p:nvPicPr>
          <p:cNvPr id="8" name="Segnaposto contenuto 7" descr="25032012232.jpg"/>
          <p:cNvPicPr>
            <a:picLocks noGrp="1" noChangeAspect="1"/>
          </p:cNvPicPr>
          <p:nvPr>
            <p:ph sz="quarter" idx="4"/>
          </p:nvPr>
        </p:nvPicPr>
        <p:blipFill>
          <a:blip r:embed="rId3" cstate="print"/>
          <a:stretch>
            <a:fillRect/>
          </a:stretch>
        </p:blipFill>
        <p:spPr>
          <a:xfrm>
            <a:off x="4860032" y="3789040"/>
            <a:ext cx="3743399" cy="2807549"/>
          </a:xfrm>
        </p:spPr>
      </p:pic>
      <p:pic>
        <p:nvPicPr>
          <p:cNvPr id="9" name="Immagine 8" descr="DSC01879.JPG"/>
          <p:cNvPicPr>
            <a:picLocks noChangeAspect="1"/>
          </p:cNvPicPr>
          <p:nvPr/>
        </p:nvPicPr>
        <p:blipFill>
          <a:blip r:embed="rId4" cstate="print"/>
          <a:stretch>
            <a:fillRect/>
          </a:stretch>
        </p:blipFill>
        <p:spPr>
          <a:xfrm>
            <a:off x="251520" y="332656"/>
            <a:ext cx="2112235" cy="2952328"/>
          </a:xfrm>
          <a:prstGeom prst="rect">
            <a:avLst/>
          </a:prstGeom>
        </p:spPr>
      </p:pic>
      <p:pic>
        <p:nvPicPr>
          <p:cNvPr id="10" name="Immagine 9" descr="Vitelli.JPG"/>
          <p:cNvPicPr>
            <a:picLocks noChangeAspect="1"/>
          </p:cNvPicPr>
          <p:nvPr/>
        </p:nvPicPr>
        <p:blipFill>
          <a:blip r:embed="rId5" cstate="print"/>
          <a:stretch>
            <a:fillRect/>
          </a:stretch>
        </p:blipFill>
        <p:spPr>
          <a:xfrm>
            <a:off x="4716016" y="260648"/>
            <a:ext cx="3888432" cy="2916324"/>
          </a:xfrm>
          <a:prstGeom prst="rect">
            <a:avLst/>
          </a:prstGeom>
        </p:spPr>
      </p:pic>
      <p:pic>
        <p:nvPicPr>
          <p:cNvPr id="11" name="Immagine 10" descr="DSC01838.JPG"/>
          <p:cNvPicPr>
            <a:picLocks noChangeAspect="1"/>
          </p:cNvPicPr>
          <p:nvPr/>
        </p:nvPicPr>
        <p:blipFill>
          <a:blip r:embed="rId6" cstate="print"/>
          <a:stretch>
            <a:fillRect/>
          </a:stretch>
        </p:blipFill>
        <p:spPr>
          <a:xfrm>
            <a:off x="179512" y="4293096"/>
            <a:ext cx="3167844" cy="2111896"/>
          </a:xfrm>
          <a:prstGeom prst="rect">
            <a:avLst/>
          </a:prstGeom>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56" presetClass="entr" presetSubtype="0" fill="hold" nodeType="after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 by="(-#ppt_w*2)" calcmode="lin" valueType="num">
                                      <p:cBhvr rctx="PPT">
                                        <p:cTn id="14" dur="500" autoRev="1" fill="hold">
                                          <p:stCondLst>
                                            <p:cond delay="0"/>
                                          </p:stCondLst>
                                        </p:cTn>
                                        <p:tgtEl>
                                          <p:spTgt spid="7"/>
                                        </p:tgtEl>
                                        <p:attrNameLst>
                                          <p:attrName>ppt_w</p:attrName>
                                        </p:attrNameLst>
                                      </p:cBhvr>
                                    </p:anim>
                                    <p:anim by="(#ppt_w*0.50)" calcmode="lin" valueType="num">
                                      <p:cBhvr>
                                        <p:cTn id="15" dur="500" decel="50000" autoRev="1" fill="hold">
                                          <p:stCondLst>
                                            <p:cond delay="0"/>
                                          </p:stCondLst>
                                        </p:cTn>
                                        <p:tgtEl>
                                          <p:spTgt spid="7"/>
                                        </p:tgtEl>
                                        <p:attrNameLst>
                                          <p:attrName>ppt_x</p:attrName>
                                        </p:attrNameLst>
                                      </p:cBhvr>
                                    </p:anim>
                                    <p:anim from="(-#ppt_h/2)" to="(#ppt_y)" calcmode="lin" valueType="num">
                                      <p:cBhvr>
                                        <p:cTn id="16" dur="1000" fill="hold">
                                          <p:stCondLst>
                                            <p:cond delay="0"/>
                                          </p:stCondLst>
                                        </p:cTn>
                                        <p:tgtEl>
                                          <p:spTgt spid="7"/>
                                        </p:tgtEl>
                                        <p:attrNameLst>
                                          <p:attrName>ppt_y</p:attrName>
                                        </p:attrNameLst>
                                      </p:cBhvr>
                                    </p:anim>
                                    <p:animRot by="21600000">
                                      <p:cBhvr>
                                        <p:cTn id="17" dur="1000" fill="hold">
                                          <p:stCondLst>
                                            <p:cond delay="0"/>
                                          </p:stCondLst>
                                        </p:cTn>
                                        <p:tgtEl>
                                          <p:spTgt spid="7"/>
                                        </p:tgtEl>
                                        <p:attrNameLst>
                                          <p:attrName>r</p:attrName>
                                        </p:attrNameLst>
                                      </p:cBhvr>
                                    </p:animRot>
                                  </p:childTnLst>
                                </p:cTn>
                              </p:par>
                            </p:childTnLst>
                          </p:cTn>
                        </p:par>
                        <p:par>
                          <p:cTn id="18" fill="hold">
                            <p:stCondLst>
                              <p:cond delay="2000"/>
                            </p:stCondLst>
                            <p:childTnLst>
                              <p:par>
                                <p:cTn id="19" presetID="26"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80">
                                          <p:stCondLst>
                                            <p:cond delay="0"/>
                                          </p:stCondLst>
                                        </p:cTn>
                                        <p:tgtEl>
                                          <p:spTgt spid="2"/>
                                        </p:tgtEl>
                                      </p:cBhvr>
                                    </p:animEffect>
                                    <p:anim calcmode="lin" valueType="num">
                                      <p:cBhvr>
                                        <p:cTn id="2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7" dur="26">
                                          <p:stCondLst>
                                            <p:cond delay="650"/>
                                          </p:stCondLst>
                                        </p:cTn>
                                        <p:tgtEl>
                                          <p:spTgt spid="2"/>
                                        </p:tgtEl>
                                      </p:cBhvr>
                                      <p:to x="100000" y="60000"/>
                                    </p:animScale>
                                    <p:animScale>
                                      <p:cBhvr>
                                        <p:cTn id="28" dur="166" decel="50000">
                                          <p:stCondLst>
                                            <p:cond delay="676"/>
                                          </p:stCondLst>
                                        </p:cTn>
                                        <p:tgtEl>
                                          <p:spTgt spid="2"/>
                                        </p:tgtEl>
                                      </p:cBhvr>
                                      <p:to x="100000" y="100000"/>
                                    </p:animScale>
                                    <p:animScale>
                                      <p:cBhvr>
                                        <p:cTn id="29" dur="26">
                                          <p:stCondLst>
                                            <p:cond delay="1312"/>
                                          </p:stCondLst>
                                        </p:cTn>
                                        <p:tgtEl>
                                          <p:spTgt spid="2"/>
                                        </p:tgtEl>
                                      </p:cBhvr>
                                      <p:to x="100000" y="80000"/>
                                    </p:animScale>
                                    <p:animScale>
                                      <p:cBhvr>
                                        <p:cTn id="30" dur="166" decel="50000">
                                          <p:stCondLst>
                                            <p:cond delay="1338"/>
                                          </p:stCondLst>
                                        </p:cTn>
                                        <p:tgtEl>
                                          <p:spTgt spid="2"/>
                                        </p:tgtEl>
                                      </p:cBhvr>
                                      <p:to x="100000" y="100000"/>
                                    </p:animScale>
                                    <p:animScale>
                                      <p:cBhvr>
                                        <p:cTn id="31" dur="26">
                                          <p:stCondLst>
                                            <p:cond delay="1642"/>
                                          </p:stCondLst>
                                        </p:cTn>
                                        <p:tgtEl>
                                          <p:spTgt spid="2"/>
                                        </p:tgtEl>
                                      </p:cBhvr>
                                      <p:to x="100000" y="90000"/>
                                    </p:animScale>
                                    <p:animScale>
                                      <p:cBhvr>
                                        <p:cTn id="32" dur="166" decel="50000">
                                          <p:stCondLst>
                                            <p:cond delay="1668"/>
                                          </p:stCondLst>
                                        </p:cTn>
                                        <p:tgtEl>
                                          <p:spTgt spid="2"/>
                                        </p:tgtEl>
                                      </p:cBhvr>
                                      <p:to x="100000" y="100000"/>
                                    </p:animScale>
                                    <p:animScale>
                                      <p:cBhvr>
                                        <p:cTn id="33" dur="26">
                                          <p:stCondLst>
                                            <p:cond delay="1808"/>
                                          </p:stCondLst>
                                        </p:cTn>
                                        <p:tgtEl>
                                          <p:spTgt spid="2"/>
                                        </p:tgtEl>
                                      </p:cBhvr>
                                      <p:to x="100000" y="95000"/>
                                    </p:animScale>
                                    <p:animScale>
                                      <p:cBhvr>
                                        <p:cTn id="34" dur="166" decel="50000">
                                          <p:stCondLst>
                                            <p:cond delay="1834"/>
                                          </p:stCondLst>
                                        </p:cTn>
                                        <p:tgtEl>
                                          <p:spTgt spid="2"/>
                                        </p:tgtEl>
                                      </p:cBhvr>
                                      <p:to x="100000" y="100000"/>
                                    </p:animScale>
                                  </p:childTnLst>
                                </p:cTn>
                              </p:par>
                              <p:par>
                                <p:cTn id="35" presetID="48" presetClass="entr" presetSubtype="0" accel="5000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8" dur="1000" fill="hold"/>
                                        <p:tgtEl>
                                          <p:spTgt spid="8"/>
                                        </p:tgtEl>
                                        <p:attrNameLst>
                                          <p:attrName>ppt_x</p:attrName>
                                        </p:attrNameLst>
                                      </p:cBhvr>
                                      <p:tavLst>
                                        <p:tav tm="0">
                                          <p:val>
                                            <p:fltVal val="-1"/>
                                          </p:val>
                                        </p:tav>
                                        <p:tav tm="50000">
                                          <p:val>
                                            <p:fltVal val="0.95"/>
                                          </p:val>
                                        </p:tav>
                                        <p:tav tm="100000">
                                          <p:val>
                                            <p:strVal val="#ppt_x"/>
                                          </p:val>
                                        </p:tav>
                                      </p:tavLst>
                                    </p:anim>
                                    <p:anim calcmode="lin" valueType="num">
                                      <p:cBhvr>
                                        <p:cTn id="39" dur="1000" fill="hold"/>
                                        <p:tgtEl>
                                          <p:spTgt spid="8"/>
                                        </p:tgtEl>
                                        <p:attrNameLst>
                                          <p:attrName>ppt_y</p:attrName>
                                        </p:attrNameLst>
                                      </p:cBhvr>
                                      <p:tavLst>
                                        <p:tav tm="0">
                                          <p:val>
                                            <p:strVal val="#ppt_y"/>
                                          </p:val>
                                        </p:tav>
                                        <p:tav tm="100000">
                                          <p:val>
                                            <p:strVal val="#ppt_y"/>
                                          </p:val>
                                        </p:tav>
                                      </p:tavLst>
                                    </p:anim>
                                    <p:animEffect transition="in" filter="fade">
                                      <p:cBhvr>
                                        <p:cTn id="40" dur="1000"/>
                                        <p:tgtEl>
                                          <p:spTgt spid="8"/>
                                        </p:tgtEl>
                                      </p:cBhvr>
                                    </p:animEffect>
                                  </p:childTnLst>
                                </p:cTn>
                              </p:par>
                            </p:childTnLst>
                          </p:cTn>
                        </p:par>
                        <p:par>
                          <p:cTn id="41" fill="hold">
                            <p:stCondLst>
                              <p:cond delay="4000"/>
                            </p:stCondLst>
                            <p:childTnLst>
                              <p:par>
                                <p:cTn id="42" presetID="30"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600" decel="100000"/>
                                        <p:tgtEl>
                                          <p:spTgt spid="10"/>
                                        </p:tgtEl>
                                      </p:cBhvr>
                                    </p:animEffect>
                                    <p:anim calcmode="lin" valueType="num">
                                      <p:cBhvr>
                                        <p:cTn id="45" dur="1600" decel="100000" fill="hold"/>
                                        <p:tgtEl>
                                          <p:spTgt spid="10"/>
                                        </p:tgtEl>
                                        <p:attrNameLst>
                                          <p:attrName>style.rotation</p:attrName>
                                        </p:attrNameLst>
                                      </p:cBhvr>
                                      <p:tavLst>
                                        <p:tav tm="0">
                                          <p:val>
                                            <p:fltVal val="-90"/>
                                          </p:val>
                                        </p:tav>
                                        <p:tav tm="100000">
                                          <p:val>
                                            <p:fltVal val="0"/>
                                          </p:val>
                                        </p:tav>
                                      </p:tavLst>
                                    </p:anim>
                                    <p:anim calcmode="lin" valueType="num">
                                      <p:cBhvr>
                                        <p:cTn id="46" dur="1600" decel="100000" fill="hold"/>
                                        <p:tgtEl>
                                          <p:spTgt spid="10"/>
                                        </p:tgtEl>
                                        <p:attrNameLst>
                                          <p:attrName>ppt_x</p:attrName>
                                        </p:attrNameLst>
                                      </p:cBhvr>
                                      <p:tavLst>
                                        <p:tav tm="0">
                                          <p:val>
                                            <p:strVal val="#ppt_x+0.4"/>
                                          </p:val>
                                        </p:tav>
                                        <p:tav tm="100000">
                                          <p:val>
                                            <p:strVal val="#ppt_x-0.05"/>
                                          </p:val>
                                        </p:tav>
                                      </p:tavLst>
                                    </p:anim>
                                    <p:anim calcmode="lin" valueType="num">
                                      <p:cBhvr>
                                        <p:cTn id="47" dur="1600" decel="100000" fill="hold"/>
                                        <p:tgtEl>
                                          <p:spTgt spid="10"/>
                                        </p:tgtEl>
                                        <p:attrNameLst>
                                          <p:attrName>ppt_y</p:attrName>
                                        </p:attrNameLst>
                                      </p:cBhvr>
                                      <p:tavLst>
                                        <p:tav tm="0">
                                          <p:val>
                                            <p:strVal val="#ppt_y-0.4"/>
                                          </p:val>
                                        </p:tav>
                                        <p:tav tm="100000">
                                          <p:val>
                                            <p:strVal val="#ppt_y+0.1"/>
                                          </p:val>
                                        </p:tav>
                                      </p:tavLst>
                                    </p:anim>
                                    <p:anim calcmode="lin" valueType="num">
                                      <p:cBhvr>
                                        <p:cTn id="48" dur="400" accel="100000" fill="hold">
                                          <p:stCondLst>
                                            <p:cond delay="1600"/>
                                          </p:stCondLst>
                                        </p:cTn>
                                        <p:tgtEl>
                                          <p:spTgt spid="10"/>
                                        </p:tgtEl>
                                        <p:attrNameLst>
                                          <p:attrName>ppt_x</p:attrName>
                                        </p:attrNameLst>
                                      </p:cBhvr>
                                      <p:tavLst>
                                        <p:tav tm="0">
                                          <p:val>
                                            <p:strVal val="#ppt_x-0.05"/>
                                          </p:val>
                                        </p:tav>
                                        <p:tav tm="100000">
                                          <p:val>
                                            <p:strVal val="#ppt_x"/>
                                          </p:val>
                                        </p:tav>
                                      </p:tavLst>
                                    </p:anim>
                                    <p:anim calcmode="lin" valueType="num">
                                      <p:cBhvr>
                                        <p:cTn id="49" dur="400" accel="100000" fill="hold">
                                          <p:stCondLst>
                                            <p:cond delay="1600"/>
                                          </p:stCondLst>
                                        </p:cTn>
                                        <p:tgtEl>
                                          <p:spTgt spid="10"/>
                                        </p:tgtEl>
                                        <p:attrNameLst>
                                          <p:attrName>ppt_y</p:attrName>
                                        </p:attrNameLst>
                                      </p:cBhvr>
                                      <p:tavLst>
                                        <p:tav tm="0">
                                          <p:val>
                                            <p:strVal val="#ppt_y+0.1"/>
                                          </p:val>
                                        </p:tav>
                                        <p:tav tm="100000">
                                          <p:val>
                                            <p:strVal val="#ppt_y"/>
                                          </p:val>
                                        </p:tav>
                                      </p:tavLst>
                                    </p:anim>
                                  </p:childTnLst>
                                </p:cTn>
                              </p:par>
                              <p:par>
                                <p:cTn id="50" presetID="53"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1000" fill="hold"/>
                                        <p:tgtEl>
                                          <p:spTgt spid="11"/>
                                        </p:tgtEl>
                                        <p:attrNameLst>
                                          <p:attrName>ppt_w</p:attrName>
                                        </p:attrNameLst>
                                      </p:cBhvr>
                                      <p:tavLst>
                                        <p:tav tm="0">
                                          <p:val>
                                            <p:fltVal val="0"/>
                                          </p:val>
                                        </p:tav>
                                        <p:tav tm="100000">
                                          <p:val>
                                            <p:strVal val="#ppt_w"/>
                                          </p:val>
                                        </p:tav>
                                      </p:tavLst>
                                    </p:anim>
                                    <p:anim calcmode="lin" valueType="num">
                                      <p:cBhvr>
                                        <p:cTn id="53" dur="1000" fill="hold"/>
                                        <p:tgtEl>
                                          <p:spTgt spid="11"/>
                                        </p:tgtEl>
                                        <p:attrNameLst>
                                          <p:attrName>ppt_h</p:attrName>
                                        </p:attrNameLst>
                                      </p:cBhvr>
                                      <p:tavLst>
                                        <p:tav tm="0">
                                          <p:val>
                                            <p:fltVal val="0"/>
                                          </p:val>
                                        </p:tav>
                                        <p:tav tm="100000">
                                          <p:val>
                                            <p:strVal val="#ppt_h"/>
                                          </p:val>
                                        </p:tav>
                                      </p:tavLst>
                                    </p:anim>
                                    <p:animEffect transition="in" filter="fade">
                                      <p:cBhvr>
                                        <p:cTn id="5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8" name="Segnaposto contenuto 7" descr="DSCN0967.JPG"/>
          <p:cNvPicPr>
            <a:picLocks noGrp="1" noChangeAspect="1"/>
          </p:cNvPicPr>
          <p:nvPr>
            <p:ph sz="quarter" idx="4"/>
          </p:nvPr>
        </p:nvPicPr>
        <p:blipFill>
          <a:blip r:embed="rId3" cstate="print"/>
          <a:stretch>
            <a:fillRect/>
          </a:stretch>
        </p:blipFill>
        <p:spPr>
          <a:xfrm>
            <a:off x="5796136" y="4005064"/>
            <a:ext cx="3072341" cy="2304256"/>
          </a:xfrm>
          <a:prstGeom prst="rect">
            <a:avLst/>
          </a:prstGeom>
          <a:ln>
            <a:noFill/>
          </a:ln>
          <a:effectLst>
            <a:outerShdw blurRad="292100" dist="139700" dir="2700000" algn="tl" rotWithShape="0">
              <a:srgbClr val="333333">
                <a:alpha val="65000"/>
              </a:srgbClr>
            </a:outerShdw>
          </a:effectLst>
        </p:spPr>
      </p:pic>
      <p:pic>
        <p:nvPicPr>
          <p:cNvPr id="9" name="Immagine 8" descr="DSCN0958.JPG"/>
          <p:cNvPicPr>
            <a:picLocks noChangeAspect="1"/>
          </p:cNvPicPr>
          <p:nvPr/>
        </p:nvPicPr>
        <p:blipFill>
          <a:blip r:embed="rId4" cstate="print"/>
          <a:stretch>
            <a:fillRect/>
          </a:stretch>
        </p:blipFill>
        <p:spPr>
          <a:xfrm>
            <a:off x="3357554" y="1428736"/>
            <a:ext cx="2400266" cy="1800200"/>
          </a:xfrm>
          <a:prstGeom prst="rect">
            <a:avLst/>
          </a:prstGeom>
          <a:ln>
            <a:noFill/>
          </a:ln>
          <a:effectLst>
            <a:softEdge rad="112500"/>
          </a:effectLst>
        </p:spPr>
      </p:pic>
      <p:pic>
        <p:nvPicPr>
          <p:cNvPr id="10" name="Immagine 9" descr="DSCN0968.JPG"/>
          <p:cNvPicPr>
            <a:picLocks noChangeAspect="1"/>
          </p:cNvPicPr>
          <p:nvPr/>
        </p:nvPicPr>
        <p:blipFill>
          <a:blip r:embed="rId5" cstate="print"/>
          <a:stretch>
            <a:fillRect/>
          </a:stretch>
        </p:blipFill>
        <p:spPr>
          <a:xfrm>
            <a:off x="251520" y="3645024"/>
            <a:ext cx="3240360" cy="2818640"/>
          </a:xfrm>
          <a:prstGeom prst="rect">
            <a:avLst/>
          </a:prstGeom>
          <a:ln>
            <a:noFill/>
          </a:ln>
          <a:effectLst>
            <a:outerShdw blurRad="190500" algn="tl" rotWithShape="0">
              <a:srgbClr val="000000">
                <a:alpha val="70000"/>
              </a:srgbClr>
            </a:outerShdw>
          </a:effectLst>
        </p:spPr>
      </p:pic>
      <p:pic>
        <p:nvPicPr>
          <p:cNvPr id="11" name="Segnaposto contenuto 6" descr="51157306.jpg"/>
          <p:cNvPicPr>
            <a:picLocks noChangeAspect="1"/>
          </p:cNvPicPr>
          <p:nvPr/>
        </p:nvPicPr>
        <p:blipFill>
          <a:blip r:embed="rId6" cstate="print"/>
          <a:stretch>
            <a:fillRect/>
          </a:stretch>
        </p:blipFill>
        <p:spPr>
          <a:xfrm>
            <a:off x="3635896" y="3501008"/>
            <a:ext cx="2016224" cy="2857650"/>
          </a:xfrm>
          <a:prstGeom prst="rect">
            <a:avLst/>
          </a:prstGeom>
        </p:spPr>
      </p:pic>
      <p:pic>
        <p:nvPicPr>
          <p:cNvPr id="12" name="Immagine 11" descr="1458329.jpg"/>
          <p:cNvPicPr>
            <a:picLocks noChangeAspect="1"/>
          </p:cNvPicPr>
          <p:nvPr/>
        </p:nvPicPr>
        <p:blipFill>
          <a:blip r:embed="rId7" cstate="print"/>
          <a:stretch>
            <a:fillRect/>
          </a:stretch>
        </p:blipFill>
        <p:spPr>
          <a:xfrm>
            <a:off x="6228184" y="2060848"/>
            <a:ext cx="2208246" cy="1656184"/>
          </a:xfrm>
          <a:prstGeom prst="rect">
            <a:avLst/>
          </a:prstGeom>
        </p:spPr>
      </p:pic>
      <p:pic>
        <p:nvPicPr>
          <p:cNvPr id="14" name="Segnaposto contenuto 13" descr="P1010312.JPG"/>
          <p:cNvPicPr>
            <a:picLocks noGrp="1" noChangeAspect="1"/>
          </p:cNvPicPr>
          <p:nvPr>
            <p:ph sz="half" idx="2"/>
          </p:nvPr>
        </p:nvPicPr>
        <p:blipFill>
          <a:blip r:embed="rId8" cstate="print"/>
          <a:stretch>
            <a:fillRect/>
          </a:stretch>
        </p:blipFill>
        <p:spPr>
          <a:xfrm>
            <a:off x="251520" y="764704"/>
            <a:ext cx="2976331" cy="2232248"/>
          </a:xfrm>
        </p:spPr>
      </p:pic>
      <p:sp>
        <p:nvSpPr>
          <p:cNvPr id="15" name="Rettangolo 14"/>
          <p:cNvSpPr/>
          <p:nvPr/>
        </p:nvSpPr>
        <p:spPr>
          <a:xfrm>
            <a:off x="3347864" y="260648"/>
            <a:ext cx="5144357" cy="923330"/>
          </a:xfrm>
          <a:prstGeom prst="rect">
            <a:avLst/>
          </a:prstGeom>
          <a:noFill/>
        </p:spPr>
        <p:txBody>
          <a:bodyPr wrap="none" lIns="91440" tIns="45720" rIns="91440" bIns="45720">
            <a:spAutoFit/>
          </a:bodyPr>
          <a:lstStyle/>
          <a:p>
            <a:pPr algn="ctr"/>
            <a:r>
              <a:rPr lang="it-IT" sz="5400" i="1" cap="none" spc="0"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Consolas" pitchFamily="49" charset="0"/>
              </a:rPr>
              <a:t>L’allevamento</a:t>
            </a:r>
            <a:endParaRPr lang="it-IT" sz="5400" cap="none" spc="0"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ppt_x</p:attrName>
                                        </p:attrNameLst>
                                      </p:cBhvr>
                                      <p:tavLst>
                                        <p:tav tm="0">
                                          <p:val>
                                            <p:strVal val="#ppt_x-.2"/>
                                          </p:val>
                                        </p:tav>
                                        <p:tav tm="100000">
                                          <p:val>
                                            <p:strVal val="#ppt_x"/>
                                          </p:val>
                                        </p:tav>
                                      </p:tavLst>
                                    </p:anim>
                                    <p:anim calcmode="lin" valueType="num">
                                      <p:cBhvr>
                                        <p:cTn id="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gtEl>
                                      </p:cBhvr>
                                    </p:animEffect>
                                  </p:childTnLst>
                                </p:cTn>
                              </p:par>
                            </p:childTnLst>
                          </p:cTn>
                        </p:par>
                        <p:par>
                          <p:cTn id="10" fill="hold">
                            <p:stCondLst>
                              <p:cond delay="1000"/>
                            </p:stCondLst>
                            <p:childTnLst>
                              <p:par>
                                <p:cTn id="11" presetID="58" presetClass="entr" presetSubtype="0" accel="10000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strVal val="#ppt_w*2.5"/>
                                          </p:val>
                                        </p:tav>
                                        <p:tav tm="100000">
                                          <p:val>
                                            <p:strVal val="#ppt_w"/>
                                          </p:val>
                                        </p:tav>
                                      </p:tavLst>
                                    </p:anim>
                                    <p:anim calcmode="lin" valueType="num">
                                      <p:cBhvr>
                                        <p:cTn id="14" dur="500" fill="hold"/>
                                        <p:tgtEl>
                                          <p:spTgt spid="10"/>
                                        </p:tgtEl>
                                        <p:attrNameLst>
                                          <p:attrName>ppt_h</p:attrName>
                                        </p:attrNameLst>
                                      </p:cBhvr>
                                      <p:tavLst>
                                        <p:tav tm="0">
                                          <p:val>
                                            <p:strVal val="#ppt_h*0.01"/>
                                          </p:val>
                                        </p:tav>
                                        <p:tav tm="100000">
                                          <p:val>
                                            <p:strVal val="#ppt_h"/>
                                          </p:val>
                                        </p:tav>
                                      </p:tavLst>
                                    </p:anim>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ppt_h+1"/>
                                          </p:val>
                                        </p:tav>
                                        <p:tav tm="100000">
                                          <p:val>
                                            <p:strVal val="#ppt_y"/>
                                          </p:val>
                                        </p:tav>
                                      </p:tavLst>
                                    </p:anim>
                                    <p:animEffect transition="in" filter="fade">
                                      <p:cBhvr>
                                        <p:cTn id="17" dur="500"/>
                                        <p:tgtEl>
                                          <p:spTgt spid="10"/>
                                        </p:tgtEl>
                                      </p:cBhvr>
                                    </p:animEffect>
                                  </p:childTnLst>
                                </p:cTn>
                              </p:par>
                            </p:childTnLst>
                          </p:cTn>
                        </p:par>
                        <p:par>
                          <p:cTn id="18" fill="hold">
                            <p:stCondLst>
                              <p:cond delay="1500"/>
                            </p:stCondLst>
                            <p:childTnLst>
                              <p:par>
                                <p:cTn id="19" presetID="54" presetClass="entr" presetSubtype="0" accel="10000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strVal val="#ppt_w*0.05"/>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 calcmode="lin" valueType="num">
                                      <p:cBhvr>
                                        <p:cTn id="23" dur="1000" fill="hold"/>
                                        <p:tgtEl>
                                          <p:spTgt spid="12"/>
                                        </p:tgtEl>
                                        <p:attrNameLst>
                                          <p:attrName>ppt_x</p:attrName>
                                        </p:attrNameLst>
                                      </p:cBhvr>
                                      <p:tavLst>
                                        <p:tav tm="0">
                                          <p:val>
                                            <p:strVal val="#ppt_x-.2"/>
                                          </p:val>
                                        </p:tav>
                                        <p:tav tm="100000">
                                          <p:val>
                                            <p:strVal val="#ppt_x"/>
                                          </p:val>
                                        </p:tav>
                                      </p:tavLst>
                                    </p:anim>
                                    <p:anim calcmode="lin" valueType="num">
                                      <p:cBhvr>
                                        <p:cTn id="24" dur="1000" fill="hold"/>
                                        <p:tgtEl>
                                          <p:spTgt spid="12"/>
                                        </p:tgtEl>
                                        <p:attrNameLst>
                                          <p:attrName>ppt_y</p:attrName>
                                        </p:attrNameLst>
                                      </p:cBhvr>
                                      <p:tavLst>
                                        <p:tav tm="0">
                                          <p:val>
                                            <p:strVal val="#ppt_y"/>
                                          </p:val>
                                        </p:tav>
                                        <p:tav tm="100000">
                                          <p:val>
                                            <p:strVal val="#ppt_y"/>
                                          </p:val>
                                        </p:tav>
                                      </p:tavLst>
                                    </p:anim>
                                    <p:animEffect transition="in" filter="fade">
                                      <p:cBhvr>
                                        <p:cTn id="25" dur="1000"/>
                                        <p:tgtEl>
                                          <p:spTgt spid="12"/>
                                        </p:tgtEl>
                                      </p:cBhvr>
                                    </p:animEffect>
                                  </p:childTnLst>
                                </p:cTn>
                              </p:par>
                            </p:childTnLst>
                          </p:cTn>
                        </p:par>
                        <p:par>
                          <p:cTn id="26" fill="hold">
                            <p:stCondLst>
                              <p:cond delay="2500"/>
                            </p:stCondLst>
                            <p:childTnLst>
                              <p:par>
                                <p:cTn id="27" presetID="19" presetClass="entr" presetSubtype="1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fmla="#ppt_w*sin(2.5*pi*$)">
                                          <p:val>
                                            <p:fltVal val="0"/>
                                          </p:val>
                                        </p:tav>
                                        <p:tav tm="100000">
                                          <p:val>
                                            <p:fltVal val="1"/>
                                          </p:val>
                                        </p:tav>
                                      </p:tavLst>
                                    </p:anim>
                                    <p:anim calcmode="lin" valueType="num">
                                      <p:cBhvr>
                                        <p:cTn id="30" dur="1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27584" y="3284984"/>
            <a:ext cx="7272808" cy="3096344"/>
          </a:xfrm>
        </p:spPr>
        <p:txBody>
          <a:bodyPr>
            <a:normAutofit/>
          </a:bodyPr>
          <a:lstStyle/>
          <a:p>
            <a:endParaRPr lang="it-IT" sz="2400" b="1" dirty="0" smtClean="0">
              <a:solidFill>
                <a:schemeClr val="tx1"/>
              </a:solidFill>
              <a:latin typeface="Andalus" pitchFamily="18" charset="-78"/>
              <a:cs typeface="Andalus" pitchFamily="18" charset="-78"/>
            </a:endParaRPr>
          </a:p>
          <a:p>
            <a:r>
              <a:rPr lang="it-IT" sz="2000" dirty="0" smtClean="0">
                <a:solidFill>
                  <a:srgbClr val="663300"/>
                </a:solidFill>
                <a:latin typeface="Berlin Sans FB Demi" pitchFamily="34" charset="0"/>
                <a:cs typeface="Andalus" pitchFamily="18" charset="-78"/>
              </a:rPr>
              <a:t>Come ci si arriva?</a:t>
            </a:r>
          </a:p>
          <a:p>
            <a:r>
              <a:rPr lang="it-IT" sz="2000" dirty="0" smtClean="0">
                <a:solidFill>
                  <a:srgbClr val="663300"/>
                </a:solidFill>
                <a:latin typeface="Berlin Sans FB Demi" pitchFamily="34" charset="0"/>
                <a:cs typeface="Andalus" pitchFamily="18" charset="-78"/>
              </a:rPr>
              <a:t>Da Luino sulla provinciale per Dumenza  fino a due Cossani, poi a destra per Curiglia fino a Piero. Da qui a Monteviasco</a:t>
            </a:r>
            <a:r>
              <a:rPr lang="it-IT" sz="2000" dirty="0">
                <a:solidFill>
                  <a:srgbClr val="663300"/>
                </a:solidFill>
                <a:latin typeface="Berlin Sans FB Demi" pitchFamily="34" charset="0"/>
                <a:cs typeface="Andalus" pitchFamily="18" charset="-78"/>
              </a:rPr>
              <a:t> </a:t>
            </a:r>
            <a:r>
              <a:rPr lang="it-IT" sz="2000" dirty="0" smtClean="0">
                <a:solidFill>
                  <a:srgbClr val="663300"/>
                </a:solidFill>
                <a:latin typeface="Berlin Sans FB Demi" pitchFamily="34" charset="0"/>
                <a:cs typeface="Andalus" pitchFamily="18" charset="-78"/>
              </a:rPr>
              <a:t>(con la funivia o a piedi per la mulattiera a gradoni).</a:t>
            </a:r>
            <a:endParaRPr lang="it-IT" sz="2000" dirty="0">
              <a:solidFill>
                <a:srgbClr val="663300"/>
              </a:solidFill>
              <a:latin typeface="Berlin Sans FB Demi" pitchFamily="34" charset="0"/>
              <a:cs typeface="Andalus" pitchFamily="18" charset="-78"/>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764704"/>
            <a:ext cx="6573416" cy="3545235"/>
          </a:xfrm>
        </p:spPr>
        <p:txBody>
          <a:bodyPr>
            <a:normAutofit/>
          </a:bodyPr>
          <a:lstStyle/>
          <a:p>
            <a:pPr algn="ctr">
              <a:spcBef>
                <a:spcPts val="0"/>
              </a:spcBef>
              <a:buNone/>
            </a:pPr>
            <a:r>
              <a:rPr lang="it-IT" sz="2000" dirty="0" smtClean="0">
                <a:latin typeface="Berlin Sans FB Demi" pitchFamily="34" charset="0"/>
                <a:cs typeface="Andalus" pitchFamily="18" charset="-78"/>
              </a:rPr>
              <a:t>Sono numerosissime le possibilità per ammirare, in ogni stagione dell’anno, le bellezze naturali del territorio.</a:t>
            </a:r>
          </a:p>
          <a:p>
            <a:pPr algn="ctr">
              <a:spcBef>
                <a:spcPts val="0"/>
              </a:spcBef>
              <a:buNone/>
            </a:pPr>
            <a:r>
              <a:rPr lang="it-IT" sz="2000" dirty="0" smtClean="0">
                <a:latin typeface="Berlin Sans FB Demi" pitchFamily="34" charset="0"/>
                <a:cs typeface="Andalus" pitchFamily="18" charset="-78"/>
              </a:rPr>
              <a:t> Dal paese di Monteviasco le escursioni, senza particolari difficoltà, raggiungono Curiglia attraverso la Valle Viascola, il rifugio Merigetto. </a:t>
            </a:r>
          </a:p>
          <a:p>
            <a:pPr algn="ctr">
              <a:spcBef>
                <a:spcPts val="0"/>
              </a:spcBef>
              <a:buNone/>
            </a:pPr>
            <a:r>
              <a:rPr lang="it-IT" sz="2000" dirty="0" smtClean="0">
                <a:latin typeface="Berlin Sans FB Demi" pitchFamily="34" charset="0"/>
                <a:cs typeface="Andalus" pitchFamily="18" charset="-78"/>
              </a:rPr>
              <a:t>Bello il percorso che conduce ad Indemini.</a:t>
            </a:r>
          </a:p>
          <a:p>
            <a:pPr algn="ctr">
              <a:spcBef>
                <a:spcPts val="0"/>
              </a:spcBef>
              <a:buNone/>
            </a:pPr>
            <a:r>
              <a:rPr lang="it-IT" sz="2000" dirty="0" smtClean="0">
                <a:latin typeface="Berlin Sans FB Demi" pitchFamily="34" charset="0"/>
                <a:cs typeface="Andalus" pitchFamily="18" charset="-78"/>
              </a:rPr>
              <a:t>Sempre da Monteviasco si possono raggiungere il monte Tamaro (m1961) e il monte Lema (m1620). Dal ponte di Piero poi, seguendo il corso del torrente Giona, si può salire a Biegno e continuare fino a sant’Anna sopra Indemini.</a:t>
            </a:r>
            <a:endParaRPr lang="it-IT" sz="2000" dirty="0">
              <a:latin typeface="Berlin Sans FB Demi" pitchFamily="34" charset="0"/>
              <a:cs typeface="Andalus" pitchFamily="18" charset="-78"/>
            </a:endParaRPr>
          </a:p>
        </p:txBody>
      </p:sp>
      <p:sp>
        <p:nvSpPr>
          <p:cNvPr id="5" name="Rettangolo 4"/>
          <p:cNvSpPr/>
          <p:nvPr/>
        </p:nvSpPr>
        <p:spPr>
          <a:xfrm>
            <a:off x="5975648" y="0"/>
            <a:ext cx="3168352" cy="923330"/>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it-IT" sz="5400" b="1" dirty="0" smtClean="0">
                <a:ln>
                  <a:solidFill>
                    <a:srgbClr val="7030A0"/>
                  </a:solidFill>
                  <a:prstDash val="solid"/>
                </a:ln>
                <a:solidFill>
                  <a:srgbClr val="7030A0"/>
                </a:solidFill>
                <a:effectLst>
                  <a:outerShdw blurRad="88000" dist="50800" dir="5040000" algn="tl">
                    <a:schemeClr val="accent4">
                      <a:tint val="80000"/>
                      <a:satMod val="250000"/>
                      <a:alpha val="45000"/>
                    </a:schemeClr>
                  </a:outerShdw>
                </a:effectLst>
              </a:rPr>
              <a:t>Itinerari</a:t>
            </a:r>
            <a:endParaRPr lang="it-IT" sz="5400" b="1" dirty="0">
              <a:ln>
                <a:solidFill>
                  <a:srgbClr val="7030A0"/>
                </a:solidFill>
                <a:prstDash val="solid"/>
              </a:ln>
              <a:solidFill>
                <a:srgbClr val="7030A0"/>
              </a:solidFill>
              <a:effectLst>
                <a:outerShdw blurRad="88000" dist="50800" dir="5040000" algn="tl">
                  <a:schemeClr val="accent4">
                    <a:tint val="80000"/>
                    <a:satMod val="250000"/>
                    <a:alpha val="45000"/>
                  </a:schemeClr>
                </a:outerShdw>
              </a:effectLst>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915816" y="0"/>
            <a:ext cx="4104456" cy="634082"/>
          </a:xfrm>
        </p:spPr>
        <p:txBody>
          <a:bodyPr>
            <a:normAutofit fontScale="90000"/>
          </a:bodyPr>
          <a:lstStyle/>
          <a:p>
            <a:r>
              <a:rPr lang="it-IT" dirty="0" smtClean="0"/>
              <a:t>La storia</a:t>
            </a:r>
            <a:endParaRPr lang="it-IT" dirty="0"/>
          </a:p>
        </p:txBody>
      </p:sp>
      <p:sp>
        <p:nvSpPr>
          <p:cNvPr id="3" name="Segnaposto contenuto 2"/>
          <p:cNvSpPr>
            <a:spLocks noGrp="1"/>
          </p:cNvSpPr>
          <p:nvPr>
            <p:ph idx="1"/>
          </p:nvPr>
        </p:nvSpPr>
        <p:spPr>
          <a:xfrm>
            <a:off x="539552" y="692696"/>
            <a:ext cx="8229600" cy="5688632"/>
          </a:xfrm>
        </p:spPr>
        <p:txBody>
          <a:bodyPr numCol="2">
            <a:noAutofit/>
          </a:bodyPr>
          <a:lstStyle/>
          <a:p>
            <a:pPr>
              <a:buNone/>
            </a:pPr>
            <a:r>
              <a:rPr lang="it-IT" sz="1600" b="1" dirty="0" smtClean="0">
                <a:solidFill>
                  <a:srgbClr val="00CC00"/>
                </a:solidFill>
                <a:latin typeface="Berlin Sans FB Demi" pitchFamily="34" charset="0"/>
              </a:rPr>
              <a:t>Curiglia ha raggiunto l’autonomia comunale nel 1928, dopo l’unificazione delle due località che la compongono e da cui prende il nome (</a:t>
            </a:r>
            <a:r>
              <a:rPr lang="it-IT" sz="1600" b="1" i="1" dirty="0" smtClean="0">
                <a:solidFill>
                  <a:srgbClr val="00CC00"/>
                </a:solidFill>
                <a:latin typeface="Berlin Sans FB Demi" pitchFamily="34" charset="0"/>
              </a:rPr>
              <a:t>Curiglia con Monteviasco</a:t>
            </a:r>
            <a:r>
              <a:rPr lang="it-IT" sz="1600" b="1" dirty="0" smtClean="0">
                <a:solidFill>
                  <a:srgbClr val="00CC00"/>
                </a:solidFill>
                <a:latin typeface="Berlin Sans FB Demi" pitchFamily="34" charset="0"/>
              </a:rPr>
              <a:t>).</a:t>
            </a:r>
          </a:p>
          <a:p>
            <a:pPr>
              <a:buNone/>
            </a:pPr>
            <a:r>
              <a:rPr lang="it-IT" sz="1600" b="1" dirty="0" smtClean="0">
                <a:solidFill>
                  <a:srgbClr val="00CC00"/>
                </a:solidFill>
                <a:latin typeface="Berlin Sans FB Demi" pitchFamily="34" charset="0"/>
              </a:rPr>
              <a:t>Notizie certe sull’origine si hanno solo riguardo la seconda delle due località: Monteviasco deriverebbe da “abies asco”, cioè “molti abeti” che, oltre a riferirsi alle caratteristiche ambientali della regione, denuncerebbe origini celtiche. Questa forma di insediamento (il borgo inerpicato)  era stata quella prevalente fra molte genti italiche in età anteriore alla conquista romana.</a:t>
            </a:r>
          </a:p>
          <a:p>
            <a:pPr>
              <a:buNone/>
            </a:pPr>
            <a:r>
              <a:rPr lang="it-IT" sz="1600" b="1" dirty="0" smtClean="0">
                <a:solidFill>
                  <a:srgbClr val="00CC00"/>
                </a:solidFill>
                <a:latin typeface="Berlin Sans FB Demi" pitchFamily="34" charset="0"/>
              </a:rPr>
              <a:t>Le informazioni storiche sono quanto mai scarse, sia per quanto attiene alle origini, sia riguardo alle vicende che la videro protagonista. Vi è chi ha ritenuto di poter far risalire la sua nascita ad una tribù di ibero –liguri ma non sembrano esserci conferme a questa tesi.</a:t>
            </a:r>
          </a:p>
          <a:p>
            <a:pPr>
              <a:buNone/>
            </a:pPr>
            <a:r>
              <a:rPr lang="it-IT" sz="1600" b="1" dirty="0" smtClean="0">
                <a:solidFill>
                  <a:srgbClr val="00CC00"/>
                </a:solidFill>
                <a:latin typeface="Berlin Sans FB Demi" pitchFamily="34" charset="0"/>
              </a:rPr>
              <a:t>Le cronache locali non riportano a fatti storici; la tradizione narra di un episodio, leggendario, che vide protagonisti alcuni soldati, rifugiatisi nel territorio comunale. Il fatto si sarebbe verificato durante il periodo della dominazione spagnola nel Seicento.  Nel patrimonio storico – architettonico non si segnalano elementi particolari, oltre la piccola chiesa che sorge nel cuore del piccolo centro storico. </a:t>
            </a:r>
          </a:p>
          <a:p>
            <a:pPr>
              <a:buNone/>
            </a:pPr>
            <a:r>
              <a:rPr lang="it-IT" sz="1600" b="1" i="1" dirty="0" smtClean="0">
                <a:solidFill>
                  <a:srgbClr val="00CC00"/>
                </a:solidFill>
                <a:latin typeface="Berlin Sans FB Demi" pitchFamily="34" charset="0"/>
              </a:rPr>
              <a:t>Curia</a:t>
            </a:r>
            <a:r>
              <a:rPr lang="it-IT" sz="1600" b="1" dirty="0" smtClean="0">
                <a:solidFill>
                  <a:srgbClr val="00CC00"/>
                </a:solidFill>
                <a:latin typeface="Berlin Sans FB Demi" pitchFamily="34" charset="0"/>
              </a:rPr>
              <a:t>, in dialetto varesotto, è un comune italiano di 189 abitanti della provincia di Varese (in Lombardia). È il solo centro della Val Veddasca situato sul versante meridionale ed è raggiungibile da Luino con la carrozzabile che sale a Dumenza. Superata la frazione Due Cossani, si percorre a mezza costa il versante boscoso del monte Gradisea e dopo aver oltrepassato il monumento il ricordo della visita pastorale di san Carlo Borromeo si giunge a Curiglia, sede del comune di Curiglia con Monteviasco. </a:t>
            </a:r>
          </a:p>
          <a:p>
            <a:pPr>
              <a:buNone/>
            </a:pPr>
            <a:endParaRPr lang="it-IT" sz="1600" b="1" dirty="0">
              <a:latin typeface="Berlin Sans FB Demi" pitchFamily="34"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par>
                          <p:cTn id="20" fill="hold">
                            <p:stCondLst>
                              <p:cond delay="2000"/>
                            </p:stCondLst>
                            <p:childTnLst>
                              <p:par>
                                <p:cTn id="21" presetID="1"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95536" y="188640"/>
            <a:ext cx="8229600" cy="1008112"/>
          </a:xfrm>
        </p:spPr>
        <p:txBody>
          <a:bodyPr/>
          <a:lstStyle/>
          <a:p>
            <a:r>
              <a:rPr lang="it-IT" dirty="0" smtClean="0"/>
              <a:t>Ambiente </a:t>
            </a:r>
            <a:endParaRPr lang="it-IT" dirty="0"/>
          </a:p>
        </p:txBody>
      </p:sp>
      <p:sp>
        <p:nvSpPr>
          <p:cNvPr id="3" name="Segnaposto contenuto 2"/>
          <p:cNvSpPr>
            <a:spLocks noGrp="1"/>
          </p:cNvSpPr>
          <p:nvPr>
            <p:ph idx="1"/>
          </p:nvPr>
        </p:nvSpPr>
        <p:spPr>
          <a:xfrm>
            <a:off x="539552" y="1196752"/>
            <a:ext cx="8229600" cy="4525963"/>
          </a:xfrm>
        </p:spPr>
        <p:txBody>
          <a:bodyPr>
            <a:normAutofit/>
          </a:bodyPr>
          <a:lstStyle/>
          <a:p>
            <a:pPr>
              <a:spcBef>
                <a:spcPts val="0"/>
              </a:spcBef>
              <a:buNone/>
            </a:pPr>
            <a:r>
              <a:rPr lang="it-IT" sz="2000" dirty="0" smtClean="0">
                <a:latin typeface="Berlin Sans FB Demi" pitchFamily="34" charset="0"/>
              </a:rPr>
              <a:t>Questo territorio offre molte occasioni. L’alta valle è chiusa dalla catena di monti che dal monte Tamaro, lungo la cresta di confine, corre sino al monte Lema, la cime più alta della provincia di Varese. Da questo balcone c’è la vista sul Verbano e sulle Alpi.  </a:t>
            </a:r>
          </a:p>
          <a:p>
            <a:pPr>
              <a:spcBef>
                <a:spcPts val="0"/>
              </a:spcBef>
              <a:buNone/>
            </a:pPr>
            <a:r>
              <a:rPr lang="it-IT" sz="2000" dirty="0" smtClean="0">
                <a:latin typeface="Berlin Sans FB Demi" pitchFamily="34" charset="0"/>
              </a:rPr>
              <a:t>La vegetazione arborea è dominata dai boschi di Faggio che possono essere considerati uno degli elementi naturalistici di maggior pregio. Una visita in Val Veddasca può essere quindi l’occasione di interessanti osservazioni botaniche. Tutta la zona è ricca di acqua e numerosi torrenti d’acqua offrono paesaggi ricchi di suggestione. Tra i piccoli mammiferi si trovano il tasso, la donnola e lo scoiattolo. </a:t>
            </a:r>
            <a:endParaRPr lang="it-IT" sz="2000" dirty="0">
              <a:latin typeface="Berlin Sans FB Demi" pitchFamily="34"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000"/>
                                        <p:tgtEl>
                                          <p:spTgt spid="2"/>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467544" y="1124744"/>
            <a:ext cx="8229600" cy="4525963"/>
          </a:xfrm>
        </p:spPr>
        <p:txBody>
          <a:bodyPr>
            <a:normAutofit/>
          </a:bodyPr>
          <a:lstStyle/>
          <a:p>
            <a:pPr marL="0" indent="0">
              <a:buNone/>
            </a:pPr>
            <a:r>
              <a:rPr lang="it-IT" sz="3600" dirty="0" smtClean="0">
                <a:solidFill>
                  <a:srgbClr val="002060"/>
                </a:solidFill>
                <a:latin typeface="Berlin Sans FB" pitchFamily="34" charset="0"/>
              </a:rPr>
              <a:t>Il percorso più lungo è quello che parte da </a:t>
            </a:r>
            <a:r>
              <a:rPr lang="it-IT" sz="3600" i="1" dirty="0" err="1" smtClean="0">
                <a:solidFill>
                  <a:srgbClr val="002060"/>
                </a:solidFill>
                <a:latin typeface="Berlin Sans FB" pitchFamily="34" charset="0"/>
              </a:rPr>
              <a:t>Curiglia</a:t>
            </a:r>
            <a:r>
              <a:rPr lang="it-IT" sz="3600" dirty="0" smtClean="0">
                <a:solidFill>
                  <a:srgbClr val="002060"/>
                </a:solidFill>
                <a:latin typeface="Berlin Sans FB" pitchFamily="34" charset="0"/>
              </a:rPr>
              <a:t> , passa per </a:t>
            </a:r>
            <a:r>
              <a:rPr lang="it-IT" sz="3600" i="1" dirty="0" err="1" smtClean="0">
                <a:solidFill>
                  <a:srgbClr val="002060"/>
                </a:solidFill>
                <a:latin typeface="Berlin Sans FB" pitchFamily="34" charset="0"/>
              </a:rPr>
              <a:t>Sarona</a:t>
            </a:r>
            <a:r>
              <a:rPr lang="it-IT" sz="3600" dirty="0" smtClean="0">
                <a:solidFill>
                  <a:srgbClr val="002060"/>
                </a:solidFill>
                <a:latin typeface="Berlin Sans FB" pitchFamily="34" charset="0"/>
              </a:rPr>
              <a:t> e l’</a:t>
            </a:r>
            <a:r>
              <a:rPr lang="it-IT" sz="3600" i="1" dirty="0" err="1" smtClean="0">
                <a:solidFill>
                  <a:srgbClr val="002060"/>
                </a:solidFill>
                <a:latin typeface="Berlin Sans FB" pitchFamily="34" charset="0"/>
              </a:rPr>
              <a:t>Alpone</a:t>
            </a:r>
            <a:r>
              <a:rPr lang="it-IT" sz="3600" dirty="0" smtClean="0">
                <a:solidFill>
                  <a:srgbClr val="002060"/>
                </a:solidFill>
                <a:latin typeface="Berlin Sans FB" pitchFamily="34" charset="0"/>
              </a:rPr>
              <a:t> e giunge infine a </a:t>
            </a:r>
            <a:r>
              <a:rPr lang="it-IT" sz="3600" i="1" dirty="0" smtClean="0">
                <a:solidFill>
                  <a:srgbClr val="002060"/>
                </a:solidFill>
                <a:latin typeface="Berlin Sans FB" pitchFamily="34" charset="0"/>
              </a:rPr>
              <a:t>Monteviasco</a:t>
            </a:r>
            <a:r>
              <a:rPr lang="it-IT" sz="3600" dirty="0" smtClean="0">
                <a:solidFill>
                  <a:srgbClr val="002060"/>
                </a:solidFill>
                <a:latin typeface="Berlin Sans FB" pitchFamily="34" charset="0"/>
              </a:rPr>
              <a:t>. Il percorso è della durata di ore 4.00.</a:t>
            </a:r>
          </a:p>
          <a:p>
            <a:pPr marL="0" indent="0">
              <a:buNone/>
            </a:pPr>
            <a:endParaRPr lang="it-IT" sz="3600" dirty="0" smtClean="0">
              <a:solidFill>
                <a:srgbClr val="002060"/>
              </a:solidFill>
            </a:endParaRPr>
          </a:p>
          <a:p>
            <a:pPr marL="0" indent="0">
              <a:buNone/>
            </a:pPr>
            <a:endParaRPr lang="it-IT" sz="3600" dirty="0" smtClean="0">
              <a:solidFill>
                <a:srgbClr val="002060"/>
              </a:solidFill>
            </a:endParaRPr>
          </a:p>
        </p:txBody>
      </p:sp>
      <p:pic>
        <p:nvPicPr>
          <p:cNvPr id="1027" name="Picture 3" descr="V:\2 A turistico UDA- riscoprire il territorio\foto\Abitazione Monteviasco.JPG"/>
          <p:cNvPicPr>
            <a:picLocks noChangeAspect="1" noChangeArrowheads="1"/>
          </p:cNvPicPr>
          <p:nvPr/>
        </p:nvPicPr>
        <p:blipFill>
          <a:blip r:embed="rId2" cstate="print"/>
          <a:srcRect/>
          <a:stretch>
            <a:fillRect/>
          </a:stretch>
        </p:blipFill>
        <p:spPr bwMode="auto">
          <a:xfrm>
            <a:off x="4139952" y="2924944"/>
            <a:ext cx="4824536" cy="3618402"/>
          </a:xfrm>
          <a:prstGeom prst="ellipse">
            <a:avLst/>
          </a:prstGeom>
          <a:ln>
            <a:noFill/>
          </a:ln>
          <a:effectLst>
            <a:softEdge rad="112500"/>
          </a:effectLst>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8" presetClass="entr" presetSubtype="16" fill="hold" nodeType="after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diamond(in)">
                                      <p:cBhvr>
                                        <p:cTn id="12"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1027" name="Picture 3" descr="E:\Francesca Fleri\Foto Curiglia - Monteviasco. Francesca Fleri\DSCN8125.JPG"/>
          <p:cNvPicPr>
            <a:picLocks noChangeAspect="1" noChangeArrowheads="1"/>
          </p:cNvPicPr>
          <p:nvPr/>
        </p:nvPicPr>
        <p:blipFill>
          <a:blip r:embed="rId2" cstate="print"/>
          <a:srcRect/>
          <a:stretch>
            <a:fillRect/>
          </a:stretch>
        </p:blipFill>
        <p:spPr bwMode="auto">
          <a:xfrm>
            <a:off x="971600" y="548680"/>
            <a:ext cx="3175820" cy="2376264"/>
          </a:xfrm>
          <a:prstGeom prst="rect">
            <a:avLst/>
          </a:prstGeom>
          <a:noFill/>
        </p:spPr>
      </p:pic>
      <p:pic>
        <p:nvPicPr>
          <p:cNvPr id="1028" name="Picture 4" descr="E:\Francesca Fleri\Foto Curiglia - Monteviasco. Francesca Fleri\DSCN8126.JPG"/>
          <p:cNvPicPr>
            <a:picLocks noChangeAspect="1" noChangeArrowheads="1"/>
          </p:cNvPicPr>
          <p:nvPr/>
        </p:nvPicPr>
        <p:blipFill>
          <a:blip r:embed="rId3" cstate="print"/>
          <a:srcRect/>
          <a:stretch>
            <a:fillRect/>
          </a:stretch>
        </p:blipFill>
        <p:spPr bwMode="auto">
          <a:xfrm>
            <a:off x="5508104" y="3284984"/>
            <a:ext cx="3168352" cy="2376264"/>
          </a:xfrm>
          <a:prstGeom prst="rect">
            <a:avLst/>
          </a:prstGeom>
          <a:noFill/>
        </p:spPr>
      </p:pic>
      <p:pic>
        <p:nvPicPr>
          <p:cNvPr id="1029" name="Picture 5" descr="E:\Francesca Fleri\Foto Curiglia - Monteviasco. Francesca Fleri\DSCN8147.JPG"/>
          <p:cNvPicPr>
            <a:picLocks noChangeAspect="1" noChangeArrowheads="1"/>
          </p:cNvPicPr>
          <p:nvPr/>
        </p:nvPicPr>
        <p:blipFill>
          <a:blip r:embed="rId4" cstate="print"/>
          <a:srcRect/>
          <a:stretch>
            <a:fillRect/>
          </a:stretch>
        </p:blipFill>
        <p:spPr bwMode="auto">
          <a:xfrm>
            <a:off x="1403648" y="3717032"/>
            <a:ext cx="3096344" cy="2316844"/>
          </a:xfrm>
          <a:prstGeom prst="rect">
            <a:avLst/>
          </a:prstGeom>
          <a:noFill/>
        </p:spPr>
      </p:pic>
      <p:sp>
        <p:nvSpPr>
          <p:cNvPr id="11" name="CasellaDiTesto 10"/>
          <p:cNvSpPr txBox="1"/>
          <p:nvPr/>
        </p:nvSpPr>
        <p:spPr>
          <a:xfrm>
            <a:off x="1403648" y="2996952"/>
            <a:ext cx="2304256" cy="369332"/>
          </a:xfrm>
          <a:prstGeom prst="rect">
            <a:avLst/>
          </a:prstGeom>
          <a:noFill/>
        </p:spPr>
        <p:txBody>
          <a:bodyPr wrap="square" rtlCol="0">
            <a:spAutoFit/>
          </a:bodyPr>
          <a:lstStyle/>
          <a:p>
            <a:pPr algn="ctr"/>
            <a:r>
              <a:rPr lang="it-IT" i="1" dirty="0" smtClean="0">
                <a:solidFill>
                  <a:schemeClr val="bg1">
                    <a:lumMod val="50000"/>
                  </a:schemeClr>
                </a:solidFill>
              </a:rPr>
              <a:t>LAVATOIO</a:t>
            </a:r>
            <a:endParaRPr lang="it-IT" i="1" dirty="0">
              <a:solidFill>
                <a:schemeClr val="bg1">
                  <a:lumMod val="50000"/>
                </a:schemeClr>
              </a:solidFill>
            </a:endParaRPr>
          </a:p>
        </p:txBody>
      </p:sp>
      <p:sp>
        <p:nvSpPr>
          <p:cNvPr id="12" name="CasellaDiTesto 11"/>
          <p:cNvSpPr txBox="1"/>
          <p:nvPr/>
        </p:nvSpPr>
        <p:spPr>
          <a:xfrm>
            <a:off x="6012160" y="5733256"/>
            <a:ext cx="2232248" cy="369332"/>
          </a:xfrm>
          <a:prstGeom prst="rect">
            <a:avLst/>
          </a:prstGeom>
          <a:noFill/>
        </p:spPr>
        <p:txBody>
          <a:bodyPr wrap="square" rtlCol="0">
            <a:spAutoFit/>
          </a:bodyPr>
          <a:lstStyle/>
          <a:p>
            <a:pPr algn="ctr"/>
            <a:r>
              <a:rPr lang="it-IT" i="1" dirty="0" smtClean="0">
                <a:solidFill>
                  <a:srgbClr val="666699"/>
                </a:solidFill>
              </a:rPr>
              <a:t>FONTANA</a:t>
            </a:r>
            <a:endParaRPr lang="it-IT" i="1" dirty="0">
              <a:solidFill>
                <a:srgbClr val="666699"/>
              </a:solidFill>
            </a:endParaRPr>
          </a:p>
        </p:txBody>
      </p:sp>
      <p:sp>
        <p:nvSpPr>
          <p:cNvPr id="13" name="CasellaDiTesto 12"/>
          <p:cNvSpPr txBox="1"/>
          <p:nvPr/>
        </p:nvSpPr>
        <p:spPr>
          <a:xfrm>
            <a:off x="6012160" y="2708920"/>
            <a:ext cx="1944216" cy="369332"/>
          </a:xfrm>
          <a:prstGeom prst="rect">
            <a:avLst/>
          </a:prstGeom>
          <a:noFill/>
        </p:spPr>
        <p:txBody>
          <a:bodyPr wrap="square" rtlCol="0">
            <a:spAutoFit/>
          </a:bodyPr>
          <a:lstStyle/>
          <a:p>
            <a:pPr algn="ctr"/>
            <a:r>
              <a:rPr lang="it-IT" i="1" dirty="0" smtClean="0">
                <a:solidFill>
                  <a:srgbClr val="00B050"/>
                </a:solidFill>
              </a:rPr>
              <a:t>TIMO SELVATICO</a:t>
            </a:r>
            <a:endParaRPr lang="it-IT" i="1" dirty="0">
              <a:solidFill>
                <a:srgbClr val="00B050"/>
              </a:solidFill>
            </a:endParaRPr>
          </a:p>
        </p:txBody>
      </p:sp>
      <p:sp>
        <p:nvSpPr>
          <p:cNvPr id="14" name="CasellaDiTesto 13"/>
          <p:cNvSpPr txBox="1"/>
          <p:nvPr/>
        </p:nvSpPr>
        <p:spPr>
          <a:xfrm>
            <a:off x="1907704" y="6093296"/>
            <a:ext cx="2016224" cy="369332"/>
          </a:xfrm>
          <a:prstGeom prst="rect">
            <a:avLst/>
          </a:prstGeom>
          <a:noFill/>
        </p:spPr>
        <p:txBody>
          <a:bodyPr wrap="square" rtlCol="0">
            <a:spAutoFit/>
          </a:bodyPr>
          <a:lstStyle/>
          <a:p>
            <a:pPr algn="ctr"/>
            <a:r>
              <a:rPr lang="it-IT" i="1" dirty="0" smtClean="0">
                <a:solidFill>
                  <a:srgbClr val="00B050"/>
                </a:solidFill>
              </a:rPr>
              <a:t>STALLE</a:t>
            </a:r>
            <a:r>
              <a:rPr lang="it-IT" dirty="0" smtClean="0"/>
              <a:t> </a:t>
            </a:r>
            <a:endParaRPr lang="it-IT" dirty="0"/>
          </a:p>
        </p:txBody>
      </p:sp>
      <p:pic>
        <p:nvPicPr>
          <p:cNvPr id="1026" name="Picture 2" descr="C:\Users\francesca.fleri\Desktop\imagesCAGAF8KP.jpg"/>
          <p:cNvPicPr>
            <a:picLocks noChangeAspect="1" noChangeArrowheads="1"/>
          </p:cNvPicPr>
          <p:nvPr/>
        </p:nvPicPr>
        <p:blipFill>
          <a:blip r:embed="rId5" cstate="print"/>
          <a:srcRect/>
          <a:stretch>
            <a:fillRect/>
          </a:stretch>
        </p:blipFill>
        <p:spPr bwMode="auto">
          <a:xfrm>
            <a:off x="5580112" y="260648"/>
            <a:ext cx="2808312" cy="2162400"/>
          </a:xfrm>
          <a:prstGeom prst="rect">
            <a:avLst/>
          </a:prstGeom>
          <a:noFill/>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ircle(in)">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circle(in)">
                                      <p:cBhvr>
                                        <p:cTn id="18" dur="20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029"/>
                                        </p:tgtEl>
                                        <p:attrNameLst>
                                          <p:attrName>style.visibility</p:attrName>
                                        </p:attrNameLst>
                                      </p:cBhvr>
                                      <p:to>
                                        <p:strVal val="visible"/>
                                      </p:to>
                                    </p:set>
                                    <p:animEffect transition="in" filter="circle(in)">
                                      <p:cBhvr>
                                        <p:cTn id="29" dur="2000"/>
                                        <p:tgtEl>
                                          <p:spTgt spid="102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028"/>
                                        </p:tgtEl>
                                        <p:attrNameLst>
                                          <p:attrName>style.visibility</p:attrName>
                                        </p:attrNameLst>
                                      </p:cBhvr>
                                      <p:to>
                                        <p:strVal val="visible"/>
                                      </p:to>
                                    </p:set>
                                    <p:animEffect transition="in" filter="circle(in)">
                                      <p:cBhvr>
                                        <p:cTn id="40" dur="2000"/>
                                        <p:tgtEl>
                                          <p:spTgt spid="102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928794" y="4714884"/>
            <a:ext cx="3071834" cy="36933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buNone/>
            </a:pPr>
            <a:r>
              <a:rPr lang="it-IT" i="1" dirty="0" smtClean="0">
                <a:solidFill>
                  <a:schemeClr val="accent3">
                    <a:lumMod val="50000"/>
                  </a:schemeClr>
                </a:solidFill>
                <a:latin typeface="Berlin Sans FB" pitchFamily="34" charset="0"/>
              </a:rPr>
              <a:t>www.vallidelverbano.va.it</a:t>
            </a:r>
            <a:endParaRPr lang="it-IT" i="1" dirty="0">
              <a:solidFill>
                <a:schemeClr val="accent3">
                  <a:lumMod val="50000"/>
                </a:schemeClr>
              </a:solidFill>
              <a:latin typeface="Berlin Sans FB" pitchFamily="34" charset="0"/>
            </a:endParaRPr>
          </a:p>
        </p:txBody>
      </p:sp>
      <p:sp>
        <p:nvSpPr>
          <p:cNvPr id="10" name="CasellaDiTesto 9"/>
          <p:cNvSpPr txBox="1"/>
          <p:nvPr/>
        </p:nvSpPr>
        <p:spPr>
          <a:xfrm>
            <a:off x="285720" y="857232"/>
            <a:ext cx="3286148" cy="230832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buFont typeface="Arial" pitchFamily="34" charset="0"/>
              <a:buChar char="•"/>
            </a:pPr>
            <a:r>
              <a:rPr lang="it-IT" i="1" dirty="0" smtClean="0">
                <a:latin typeface="Century Gothic" pitchFamily="34" charset="0"/>
                <a:ea typeface="Arial Unicode MS" pitchFamily="34" charset="-128"/>
                <a:cs typeface="Arial Unicode MS" pitchFamily="34" charset="-128"/>
              </a:rPr>
              <a:t>Tra monti e lago, sentiero montano; </a:t>
            </a:r>
            <a:r>
              <a:rPr lang="it-IT" dirty="0" smtClean="0">
                <a:latin typeface="Century Gothic" pitchFamily="34" charset="0"/>
                <a:ea typeface="Arial Unicode MS" pitchFamily="34" charset="-128"/>
                <a:cs typeface="Arial Unicode MS" pitchFamily="34" charset="-128"/>
              </a:rPr>
              <a:t>brochure realizzata dal INTERREG III A ITALIA – SVIZZERA</a:t>
            </a:r>
          </a:p>
          <a:p>
            <a:pPr>
              <a:buFont typeface="Arial" pitchFamily="34" charset="0"/>
              <a:buChar char="•"/>
            </a:pPr>
            <a:r>
              <a:rPr lang="it-IT" i="1" dirty="0" smtClean="0">
                <a:latin typeface="Century Gothic" pitchFamily="34" charset="0"/>
                <a:ea typeface="Arial Unicode MS" pitchFamily="34" charset="-128"/>
                <a:cs typeface="Arial Unicode MS" pitchFamily="34" charset="-128"/>
              </a:rPr>
              <a:t>La natura del </a:t>
            </a:r>
            <a:r>
              <a:rPr lang="it-IT" i="1" dirty="0" err="1" smtClean="0">
                <a:latin typeface="Century Gothic" pitchFamily="34" charset="0"/>
                <a:ea typeface="Arial Unicode MS" pitchFamily="34" charset="-128"/>
                <a:cs typeface="Arial Unicode MS" pitchFamily="34" charset="-128"/>
              </a:rPr>
              <a:t>luinese</a:t>
            </a:r>
            <a:r>
              <a:rPr lang="it-IT" i="1" dirty="0" smtClean="0">
                <a:latin typeface="Century Gothic" pitchFamily="34" charset="0"/>
                <a:ea typeface="Arial Unicode MS" pitchFamily="34" charset="-128"/>
                <a:cs typeface="Arial Unicode MS" pitchFamily="34" charset="-128"/>
              </a:rPr>
              <a:t> - Valli del </a:t>
            </a:r>
            <a:r>
              <a:rPr lang="it-IT" i="1" dirty="0" err="1" smtClean="0">
                <a:latin typeface="Century Gothic" pitchFamily="34" charset="0"/>
                <a:ea typeface="Arial Unicode MS" pitchFamily="34" charset="-128"/>
                <a:cs typeface="Arial Unicode MS" pitchFamily="34" charset="-128"/>
              </a:rPr>
              <a:t>Luinese</a:t>
            </a:r>
            <a:r>
              <a:rPr lang="it-IT" dirty="0" smtClean="0">
                <a:latin typeface="Century Gothic" pitchFamily="34" charset="0"/>
              </a:rPr>
              <a:t>; </a:t>
            </a:r>
            <a:r>
              <a:rPr lang="it-IT" dirty="0" smtClean="0">
                <a:latin typeface="Century Gothic" pitchFamily="34" charset="0"/>
                <a:ea typeface="Arial Unicode MS" pitchFamily="34" charset="-128"/>
                <a:cs typeface="Arial Unicode MS" pitchFamily="34" charset="-128"/>
              </a:rPr>
              <a:t>su</a:t>
            </a:r>
            <a:r>
              <a:rPr lang="it-IT" dirty="0" smtClean="0">
                <a:latin typeface="Century Gothic" pitchFamily="34" charset="0"/>
              </a:rPr>
              <a:t> </a:t>
            </a:r>
            <a:r>
              <a:rPr lang="it-IT" dirty="0" smtClean="0">
                <a:hlinkClick r:id="rId2"/>
              </a:rPr>
              <a:t>cailuino@cailuino.it</a:t>
            </a:r>
            <a:r>
              <a:rPr lang="it-IT" dirty="0" smtClean="0"/>
              <a:t> </a:t>
            </a:r>
            <a:br>
              <a:rPr lang="it-IT" dirty="0" smtClean="0"/>
            </a:br>
            <a:endParaRPr lang="it-IT" dirty="0"/>
          </a:p>
        </p:txBody>
      </p:sp>
      <p:sp>
        <p:nvSpPr>
          <p:cNvPr id="12" name="CasellaDiTesto 11"/>
          <p:cNvSpPr txBox="1"/>
          <p:nvPr/>
        </p:nvSpPr>
        <p:spPr>
          <a:xfrm>
            <a:off x="0" y="214290"/>
            <a:ext cx="6643734" cy="646331"/>
          </a:xfrm>
          <a:prstGeom prst="rect">
            <a:avLst/>
          </a:prstGeom>
          <a:noFill/>
        </p:spPr>
        <p:txBody>
          <a:bodyPr wrap="square" rtlCol="0">
            <a:spAutoFit/>
          </a:bodyPr>
          <a:lstStyle/>
          <a:p>
            <a:r>
              <a:rPr lang="it-IT" sz="3600" b="1" i="1" dirty="0" err="1" smtClean="0">
                <a:solidFill>
                  <a:schemeClr val="tx2">
                    <a:lumMod val="60000"/>
                    <a:lumOff val="40000"/>
                  </a:schemeClr>
                </a:solidFill>
                <a:latin typeface="Blackadder ITC" pitchFamily="82" charset="0"/>
                <a:ea typeface="Arial Unicode MS" pitchFamily="34" charset="-128"/>
                <a:cs typeface="Arial Unicode MS" pitchFamily="34" charset="-128"/>
              </a:rPr>
              <a:t>Sitografia</a:t>
            </a:r>
            <a:r>
              <a:rPr lang="it-IT" sz="3600" b="1" i="1" dirty="0" smtClean="0">
                <a:solidFill>
                  <a:schemeClr val="tx2">
                    <a:lumMod val="60000"/>
                    <a:lumOff val="40000"/>
                  </a:schemeClr>
                </a:solidFill>
                <a:latin typeface="Blackadder ITC" pitchFamily="82" charset="0"/>
                <a:ea typeface="Arial Unicode MS" pitchFamily="34" charset="-128"/>
                <a:cs typeface="Arial Unicode MS" pitchFamily="34" charset="-128"/>
              </a:rPr>
              <a:t>  e bibliografia</a:t>
            </a:r>
            <a:endParaRPr lang="it-IT" sz="3600" b="1" i="1" dirty="0">
              <a:solidFill>
                <a:schemeClr val="tx2">
                  <a:lumMod val="60000"/>
                  <a:lumOff val="40000"/>
                </a:schemeClr>
              </a:solidFill>
            </a:endParaRPr>
          </a:p>
        </p:txBody>
      </p:sp>
      <p:sp>
        <p:nvSpPr>
          <p:cNvPr id="17" name="Ovale 16"/>
          <p:cNvSpPr/>
          <p:nvPr/>
        </p:nvSpPr>
        <p:spPr>
          <a:xfrm>
            <a:off x="214282" y="5143512"/>
            <a:ext cx="2357454" cy="1357322"/>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it-IT" dirty="0" smtClean="0"/>
              <a:t>Testi tratti dal libro </a:t>
            </a:r>
            <a:r>
              <a:rPr lang="it-IT" i="1" dirty="0" smtClean="0"/>
              <a:t>I STRA’ </a:t>
            </a:r>
            <a:r>
              <a:rPr lang="it-IT" i="1" dirty="0" err="1" smtClean="0"/>
              <a:t>DI</a:t>
            </a:r>
            <a:r>
              <a:rPr lang="it-IT" i="1" dirty="0" smtClean="0"/>
              <a:t> CAVER</a:t>
            </a:r>
            <a:endParaRPr lang="it-IT" dirty="0" smtClean="0"/>
          </a:p>
          <a:p>
            <a:pPr algn="ctr"/>
            <a:endParaRPr lang="it-IT" dirty="0"/>
          </a:p>
        </p:txBody>
      </p:sp>
      <p:sp>
        <p:nvSpPr>
          <p:cNvPr id="18" name="Esplosione 1 17"/>
          <p:cNvSpPr/>
          <p:nvPr/>
        </p:nvSpPr>
        <p:spPr>
          <a:xfrm>
            <a:off x="3786182" y="1643050"/>
            <a:ext cx="3357586" cy="2000264"/>
          </a:xfrm>
          <a:prstGeom prst="irregularSeal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it-IT" u="sng" dirty="0" smtClean="0">
              <a:hlinkClick r:id="rId3"/>
            </a:endParaRPr>
          </a:p>
          <a:p>
            <a:pPr algn="ctr"/>
            <a:r>
              <a:rPr lang="it-IT" u="sng" dirty="0" smtClean="0">
                <a:hlinkClick r:id="rId3"/>
              </a:rPr>
              <a:t>WWW.NERAVERZASCA.IT</a:t>
            </a:r>
            <a:endParaRPr lang="it-IT" dirty="0" smtClean="0"/>
          </a:p>
          <a:p>
            <a:pPr algn="ctr"/>
            <a:endParaRPr lang="it-IT" dirty="0"/>
          </a:p>
        </p:txBody>
      </p:sp>
      <p:sp>
        <p:nvSpPr>
          <p:cNvPr id="20" name="Stella a 6 punte 19"/>
          <p:cNvSpPr/>
          <p:nvPr/>
        </p:nvSpPr>
        <p:spPr>
          <a:xfrm rot="617638">
            <a:off x="5466135" y="11376"/>
            <a:ext cx="3516718" cy="2120339"/>
          </a:xfrm>
          <a:prstGeom prst="star6">
            <a:avLst/>
          </a:prstGeom>
        </p:spPr>
        <p:style>
          <a:lnRef idx="0">
            <a:schemeClr val="accent2"/>
          </a:lnRef>
          <a:fillRef idx="3">
            <a:schemeClr val="accent2"/>
          </a:fillRef>
          <a:effectRef idx="3">
            <a:schemeClr val="accent2"/>
          </a:effectRef>
          <a:fontRef idx="minor">
            <a:schemeClr val="lt1"/>
          </a:fontRef>
        </p:style>
        <p:txBody>
          <a:bodyPr rtlCol="0" anchor="ctr"/>
          <a:lstStyle/>
          <a:p>
            <a:pPr>
              <a:buNone/>
            </a:pPr>
            <a:r>
              <a:rPr lang="it-IT" dirty="0" smtClean="0">
                <a:solidFill>
                  <a:schemeClr val="tx1"/>
                </a:solidFill>
                <a:latin typeface="Arial" pitchFamily="34" charset="0"/>
                <a:cs typeface="Arial" pitchFamily="34" charset="0"/>
              </a:rPr>
              <a:t>Tratto da: a cura di PAOLO CLARA’, </a:t>
            </a:r>
            <a:r>
              <a:rPr lang="it-IT" i="1" dirty="0" smtClean="0">
                <a:solidFill>
                  <a:schemeClr val="tx1"/>
                </a:solidFill>
                <a:latin typeface="Arial" pitchFamily="34" charset="0"/>
                <a:cs typeface="Arial" pitchFamily="34" charset="0"/>
              </a:rPr>
              <a:t>Comunità Montana</a:t>
            </a:r>
          </a:p>
          <a:p>
            <a:pPr>
              <a:buNone/>
            </a:pPr>
            <a:r>
              <a:rPr lang="it-IT" i="1" dirty="0" smtClean="0">
                <a:solidFill>
                  <a:schemeClr val="tx1"/>
                </a:solidFill>
                <a:latin typeface="Arial" pitchFamily="34" charset="0"/>
                <a:cs typeface="Arial" pitchFamily="34" charset="0"/>
              </a:rPr>
              <a:t>Valli del </a:t>
            </a:r>
            <a:r>
              <a:rPr lang="it-IT" i="1" dirty="0" err="1" smtClean="0">
                <a:solidFill>
                  <a:schemeClr val="tx1"/>
                </a:solidFill>
                <a:latin typeface="Arial" pitchFamily="34" charset="0"/>
                <a:cs typeface="Arial" pitchFamily="34" charset="0"/>
              </a:rPr>
              <a:t>Luinese</a:t>
            </a:r>
            <a:r>
              <a:rPr lang="it-IT" i="1" dirty="0" smtClean="0">
                <a:solidFill>
                  <a:schemeClr val="tx1"/>
                </a:solidFill>
                <a:latin typeface="Arial" pitchFamily="34" charset="0"/>
                <a:cs typeface="Arial" pitchFamily="34" charset="0"/>
              </a:rPr>
              <a:t>.</a:t>
            </a:r>
            <a:endParaRPr lang="it-IT" i="1" dirty="0">
              <a:solidFill>
                <a:schemeClr val="tx1"/>
              </a:solidFill>
              <a:latin typeface="Arial" pitchFamily="34" charset="0"/>
              <a:cs typeface="Arial" pitchFamily="34" charset="0"/>
            </a:endParaRPr>
          </a:p>
        </p:txBody>
      </p:sp>
      <p:sp>
        <p:nvSpPr>
          <p:cNvPr id="2" name="Titolo 1"/>
          <p:cNvSpPr>
            <a:spLocks noGrp="1"/>
          </p:cNvSpPr>
          <p:nvPr>
            <p:ph type="title"/>
          </p:nvPr>
        </p:nvSpPr>
        <p:spPr>
          <a:xfrm>
            <a:off x="5214942" y="3786190"/>
            <a:ext cx="3786214" cy="2786082"/>
          </a:xfrm>
        </p:spPr>
        <p:style>
          <a:lnRef idx="1">
            <a:schemeClr val="accent2"/>
          </a:lnRef>
          <a:fillRef idx="2">
            <a:schemeClr val="accent2"/>
          </a:fillRef>
          <a:effectRef idx="1">
            <a:schemeClr val="accent2"/>
          </a:effectRef>
          <a:fontRef idx="minor">
            <a:schemeClr val="dk1"/>
          </a:fontRef>
        </p:style>
        <p:txBody>
          <a:bodyPr>
            <a:noAutofit/>
          </a:bodyPr>
          <a:lstStyle/>
          <a:p>
            <a:pPr lvl="0">
              <a:spcBef>
                <a:spcPts val="0"/>
              </a:spcBef>
            </a:pPr>
            <a:r>
              <a:rPr lang="it-IT" sz="3200" dirty="0" smtClean="0">
                <a:solidFill>
                  <a:srgbClr val="FF5050"/>
                </a:solidFill>
                <a:latin typeface="Berlin Sans FB" pitchFamily="34" charset="0"/>
                <a:ea typeface="+mn-ea"/>
                <a:cs typeface="+mn-cs"/>
              </a:rPr>
              <a:t/>
            </a:r>
            <a:br>
              <a:rPr lang="it-IT" sz="3200" dirty="0" smtClean="0">
                <a:solidFill>
                  <a:srgbClr val="FF5050"/>
                </a:solidFill>
                <a:latin typeface="Berlin Sans FB" pitchFamily="34" charset="0"/>
                <a:ea typeface="+mn-ea"/>
                <a:cs typeface="+mn-cs"/>
              </a:rPr>
            </a:br>
            <a:r>
              <a:rPr lang="it-IT" sz="1800" dirty="0" smtClean="0">
                <a:solidFill>
                  <a:srgbClr val="FF5050"/>
                </a:solidFill>
                <a:latin typeface="Berlin Sans FB" pitchFamily="34" charset="0"/>
                <a:ea typeface="+mn-ea"/>
                <a:cs typeface="+mn-cs"/>
              </a:rPr>
              <a:t>  </a:t>
            </a:r>
            <a:r>
              <a:rPr lang="it-IT" sz="1800" dirty="0" smtClean="0">
                <a:solidFill>
                  <a:srgbClr val="FF5050"/>
                </a:solidFill>
                <a:latin typeface="Berlin Sans FB" pitchFamily="34" charset="0"/>
                <a:ea typeface="+mn-ea"/>
                <a:cs typeface="+mn-cs"/>
                <a:hlinkClick r:id="rId4"/>
              </a:rPr>
              <a:t>www.monteviasco.it</a:t>
            </a:r>
            <a:r>
              <a:rPr lang="it-IT" sz="1800" dirty="0" smtClean="0">
                <a:solidFill>
                  <a:srgbClr val="FF5050"/>
                </a:solidFill>
                <a:latin typeface="Berlin Sans FB" pitchFamily="34" charset="0"/>
                <a:ea typeface="+mn-ea"/>
                <a:cs typeface="+mn-cs"/>
              </a:rPr>
              <a:t/>
            </a:r>
            <a:br>
              <a:rPr lang="it-IT" sz="1800" dirty="0" smtClean="0">
                <a:solidFill>
                  <a:srgbClr val="FF5050"/>
                </a:solidFill>
                <a:latin typeface="Berlin Sans FB" pitchFamily="34" charset="0"/>
                <a:ea typeface="+mn-ea"/>
                <a:cs typeface="+mn-cs"/>
              </a:rPr>
            </a:br>
            <a:r>
              <a:rPr lang="it-IT" sz="1800" dirty="0" smtClean="0">
                <a:solidFill>
                  <a:srgbClr val="FF5050"/>
                </a:solidFill>
                <a:latin typeface="Berlin Sans FB" pitchFamily="34" charset="0"/>
                <a:ea typeface="+mn-ea"/>
                <a:cs typeface="+mn-cs"/>
              </a:rPr>
              <a:t>  </a:t>
            </a:r>
            <a:r>
              <a:rPr lang="it-IT" sz="1800" dirty="0" smtClean="0">
                <a:solidFill>
                  <a:srgbClr val="FF5050"/>
                </a:solidFill>
                <a:latin typeface="Berlin Sans FB" pitchFamily="34" charset="0"/>
                <a:ea typeface="+mn-ea"/>
                <a:cs typeface="+mn-cs"/>
                <a:hlinkClick r:id="rId5"/>
              </a:rPr>
              <a:t>www.gruppoamicimonteviasco.it</a:t>
            </a:r>
            <a:r>
              <a:rPr lang="it-IT" sz="1800" dirty="0" smtClean="0">
                <a:solidFill>
                  <a:srgbClr val="FF5050"/>
                </a:solidFill>
                <a:latin typeface="Berlin Sans FB" pitchFamily="34" charset="0"/>
                <a:ea typeface="+mn-ea"/>
                <a:cs typeface="+mn-cs"/>
                <a:hlinkClick r:id="rId6"/>
              </a:rPr>
              <a:t>  http://it.wikipedia.org/wiki/Curiglia_con_Monteviasco</a:t>
            </a:r>
            <a:r>
              <a:rPr lang="it-IT" sz="1800" dirty="0" smtClean="0">
                <a:solidFill>
                  <a:srgbClr val="FF5050"/>
                </a:solidFill>
                <a:latin typeface="Berlin Sans FB" pitchFamily="34" charset="0"/>
                <a:ea typeface="+mn-ea"/>
                <a:cs typeface="+mn-cs"/>
              </a:rPr>
              <a:t/>
            </a:r>
            <a:br>
              <a:rPr lang="it-IT" sz="1800" dirty="0" smtClean="0">
                <a:solidFill>
                  <a:srgbClr val="FF5050"/>
                </a:solidFill>
                <a:latin typeface="Berlin Sans FB" pitchFamily="34" charset="0"/>
                <a:ea typeface="+mn-ea"/>
                <a:cs typeface="+mn-cs"/>
              </a:rPr>
            </a:br>
            <a:r>
              <a:rPr lang="it-IT" sz="1800" dirty="0" smtClean="0">
                <a:solidFill>
                  <a:srgbClr val="FF5050"/>
                </a:solidFill>
                <a:latin typeface="Berlin Sans FB" pitchFamily="34" charset="0"/>
                <a:ea typeface="+mn-ea"/>
                <a:cs typeface="+mn-cs"/>
              </a:rPr>
              <a:t> </a:t>
            </a:r>
            <a:r>
              <a:rPr lang="it-IT" sz="1800" dirty="0" smtClean="0">
                <a:solidFill>
                  <a:srgbClr val="FF5050"/>
                </a:solidFill>
                <a:latin typeface="Berlin Sans FB" pitchFamily="34" charset="0"/>
                <a:ea typeface="+mn-ea"/>
                <a:cs typeface="+mn-cs"/>
                <a:hlinkClick r:id="rId7"/>
              </a:rPr>
              <a:t>http://www.comuni-italiani.it/012/061/</a:t>
            </a:r>
            <a:r>
              <a:rPr lang="it-IT" sz="1800" dirty="0" smtClean="0">
                <a:solidFill>
                  <a:srgbClr val="FF5050"/>
                </a:solidFill>
                <a:latin typeface="Berlin Sans FB" pitchFamily="34" charset="0"/>
                <a:ea typeface="+mn-ea"/>
                <a:cs typeface="+mn-cs"/>
              </a:rPr>
              <a:t> </a:t>
            </a:r>
            <a:r>
              <a:rPr lang="it-IT" sz="1800" dirty="0" smtClean="0">
                <a:solidFill>
                  <a:srgbClr val="FF5050"/>
                </a:solidFill>
                <a:latin typeface="Berlin Sans FB" pitchFamily="34" charset="0"/>
                <a:ea typeface="+mn-ea"/>
                <a:cs typeface="+mn-cs"/>
                <a:hlinkClick r:id="rId8"/>
              </a:rPr>
              <a:t>http://www.iogirovagando.net/monteviasco01.htm</a:t>
            </a:r>
            <a:r>
              <a:rPr lang="it-IT" sz="1800" dirty="0" smtClean="0">
                <a:solidFill>
                  <a:srgbClr val="FF5050"/>
                </a:solidFill>
                <a:latin typeface="Berlin Sans FB" pitchFamily="34" charset="0"/>
                <a:ea typeface="+mn-ea"/>
                <a:cs typeface="+mn-cs"/>
              </a:rPr>
              <a:t> </a:t>
            </a:r>
            <a:r>
              <a:rPr lang="it-IT" sz="1200" dirty="0" smtClean="0">
                <a:solidFill>
                  <a:srgbClr val="FF5050"/>
                </a:solidFill>
                <a:latin typeface="Berlin Sans FB" pitchFamily="34" charset="0"/>
                <a:ea typeface="+mn-ea"/>
                <a:cs typeface="+mn-cs"/>
              </a:rPr>
              <a:t/>
            </a:r>
            <a:br>
              <a:rPr lang="it-IT" sz="1200" dirty="0" smtClean="0">
                <a:solidFill>
                  <a:srgbClr val="FF5050"/>
                </a:solidFill>
                <a:latin typeface="Berlin Sans FB" pitchFamily="34" charset="0"/>
                <a:ea typeface="+mn-ea"/>
                <a:cs typeface="+mn-cs"/>
              </a:rPr>
            </a:br>
            <a:endParaRPr lang="it-IT" sz="3200" dirty="0"/>
          </a:p>
        </p:txBody>
      </p:sp>
      <p:sp>
        <p:nvSpPr>
          <p:cNvPr id="3" name="Segnaposto contenuto 2"/>
          <p:cNvSpPr>
            <a:spLocks noGrp="1"/>
          </p:cNvSpPr>
          <p:nvPr>
            <p:ph idx="1"/>
          </p:nvPr>
        </p:nvSpPr>
        <p:spPr>
          <a:xfrm>
            <a:off x="214282" y="3429000"/>
            <a:ext cx="4500594" cy="928694"/>
          </a:xfrm>
        </p:spPr>
        <p:style>
          <a:lnRef idx="2">
            <a:schemeClr val="accent5">
              <a:shade val="50000"/>
            </a:schemeClr>
          </a:lnRef>
          <a:fillRef idx="1">
            <a:schemeClr val="accent5"/>
          </a:fillRef>
          <a:effectRef idx="0">
            <a:schemeClr val="accent5"/>
          </a:effectRef>
          <a:fontRef idx="minor">
            <a:schemeClr val="lt1"/>
          </a:fontRef>
        </p:style>
        <p:txBody>
          <a:bodyPr>
            <a:normAutofit fontScale="62500" lnSpcReduction="20000"/>
          </a:bodyPr>
          <a:lstStyle/>
          <a:p>
            <a:pPr>
              <a:buNone/>
            </a:pPr>
            <a:r>
              <a:rPr lang="it-IT" dirty="0" smtClean="0">
                <a:latin typeface="+mj-lt"/>
              </a:rPr>
              <a:t>Acqua passata non macina più”- vecchi mulini della Valle </a:t>
            </a:r>
            <a:r>
              <a:rPr lang="it-IT" dirty="0" err="1" smtClean="0">
                <a:latin typeface="+mj-lt"/>
              </a:rPr>
              <a:t>Veddasca</a:t>
            </a:r>
            <a:r>
              <a:rPr lang="it-IT" dirty="0" smtClean="0">
                <a:latin typeface="+mj-lt"/>
              </a:rPr>
              <a:t> </a:t>
            </a:r>
          </a:p>
          <a:p>
            <a:pPr>
              <a:buNone/>
            </a:pPr>
            <a:r>
              <a:rPr lang="it-IT" dirty="0" smtClean="0">
                <a:latin typeface="+mj-lt"/>
              </a:rPr>
              <a:t>di Maurizio </a:t>
            </a:r>
            <a:r>
              <a:rPr lang="it-IT" dirty="0" err="1" smtClean="0">
                <a:latin typeface="+mj-lt"/>
              </a:rPr>
              <a:t>Miozzi</a:t>
            </a:r>
            <a:endParaRPr lang="it-IT" dirty="0" smtClean="0">
              <a:latin typeface="+mj-lt"/>
            </a:endParaRPr>
          </a:p>
          <a:p>
            <a:endParaRPr lang="it-IT" dirty="0"/>
          </a:p>
        </p:txBody>
      </p:sp>
    </p:spTree>
  </p:cSld>
  <p:clrMapOvr>
    <a:masterClrMapping/>
  </p:clrMapOvr>
  <p:transition advClick="0" advTm="5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a:bodyPr>
          <a:lstStyle/>
          <a:p>
            <a:pPr>
              <a:buNone/>
            </a:pPr>
            <a:r>
              <a:rPr lang="it-IT" sz="4400" dirty="0" smtClean="0">
                <a:solidFill>
                  <a:srgbClr val="FFFF00"/>
                </a:solidFill>
                <a:latin typeface="Berlin Sans FB" pitchFamily="34" charset="0"/>
              </a:rPr>
              <a:t>E’ inoltre possibile percorrere </a:t>
            </a:r>
          </a:p>
          <a:p>
            <a:pPr>
              <a:buNone/>
            </a:pPr>
            <a:r>
              <a:rPr lang="it-IT" sz="4400" dirty="0" smtClean="0">
                <a:solidFill>
                  <a:srgbClr val="FFFF00"/>
                </a:solidFill>
                <a:latin typeface="Berlin Sans FB" pitchFamily="34" charset="0"/>
              </a:rPr>
              <a:t>alcuni di questi itinerari a cavallo. </a:t>
            </a:r>
            <a:endParaRPr lang="it-IT" sz="4400" dirty="0">
              <a:solidFill>
                <a:srgbClr val="FFFF00"/>
              </a:solidFill>
              <a:latin typeface="Berlin Sans FB" pitchFamily="34" charset="0"/>
            </a:endParaRPr>
          </a:p>
        </p:txBody>
      </p:sp>
    </p:spTree>
  </p:cSld>
  <p:clrMapOvr>
    <a:masterClrMapping/>
  </p:clrMapOvr>
  <p:transition advClick="0"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amond(in)">
                                      <p:cBhvr>
                                        <p:cTn id="1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i Office">
  <a:themeElements>
    <a:clrScheme name="Vertic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oggia">
  <a:themeElements>
    <a:clrScheme name="Loggi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Loggia">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oggia">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5.xml><?xml version="1.0" encoding="utf-8"?>
<a:theme xmlns:a="http://schemas.openxmlformats.org/drawingml/2006/main" name="Carta">
  <a:themeElements>
    <a:clrScheme name="Carta">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arta">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arta">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6.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235</TotalTime>
  <Words>3447</Words>
  <Application>Microsoft Office PowerPoint</Application>
  <PresentationFormat>Presentazione su schermo (4:3)</PresentationFormat>
  <Paragraphs>271</Paragraphs>
  <Slides>81</Slides>
  <Notes>3</Notes>
  <HiddenSlides>0</HiddenSlides>
  <MMClips>0</MMClips>
  <ScaleCrop>false</ScaleCrop>
  <HeadingPairs>
    <vt:vector size="4" baseType="variant">
      <vt:variant>
        <vt:lpstr>Tema</vt:lpstr>
      </vt:variant>
      <vt:variant>
        <vt:i4>6</vt:i4>
      </vt:variant>
      <vt:variant>
        <vt:lpstr>Titoli diapositive</vt:lpstr>
      </vt:variant>
      <vt:variant>
        <vt:i4>81</vt:i4>
      </vt:variant>
    </vt:vector>
  </HeadingPairs>
  <TitlesOfParts>
    <vt:vector size="87" baseType="lpstr">
      <vt:lpstr>Tema di Office</vt:lpstr>
      <vt:lpstr>1_Tema di Office</vt:lpstr>
      <vt:lpstr>2_Tema di Office</vt:lpstr>
      <vt:lpstr>Loggia</vt:lpstr>
      <vt:lpstr>Carta</vt:lpstr>
      <vt:lpstr>3_Tema di Office</vt:lpstr>
      <vt:lpstr>Il nostro percorso  verso Monteviasco, Piero e Curiglia   </vt:lpstr>
      <vt:lpstr>Diapositiva 2</vt:lpstr>
      <vt:lpstr>FACILI ITINERARI PARTENDO DA MONTEVIASCO</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Come si arriva a Monteviasco??</vt:lpstr>
      <vt:lpstr>Storia e leggenda</vt:lpstr>
      <vt:lpstr>Diapositiva 17</vt:lpstr>
      <vt:lpstr>Popolazione</vt:lpstr>
      <vt:lpstr>Diapositiva 19</vt:lpstr>
      <vt:lpstr>Diapositiva 20</vt:lpstr>
      <vt:lpstr>Diapositiva 21</vt:lpstr>
      <vt:lpstr>Diapositiva 22</vt:lpstr>
      <vt:lpstr>Diapositiva 23</vt:lpstr>
      <vt:lpstr>Diapositiva 24</vt:lpstr>
      <vt:lpstr>Diapositiva 25</vt:lpstr>
      <vt:lpstr>GRUPPO MONTEVIASCO O.N.L.U.S</vt:lpstr>
      <vt:lpstr>Meridiana</vt:lpstr>
      <vt:lpstr>Diapositiva 28</vt:lpstr>
      <vt:lpstr>Diapositiva 29</vt:lpstr>
      <vt:lpstr>Diapositiva 30</vt:lpstr>
      <vt:lpstr>Diapositiva 31</vt:lpstr>
      <vt:lpstr>Diapositiva 32</vt:lpstr>
      <vt:lpstr>I Mulini di Piero</vt:lpstr>
      <vt:lpstr>Diapositiva 34</vt:lpstr>
      <vt:lpstr>Caratteristiche degli impianti</vt:lpstr>
      <vt:lpstr>Diapositiva 36</vt:lpstr>
      <vt:lpstr>Diapositiva 37</vt:lpstr>
      <vt:lpstr>Diapositiva 38</vt:lpstr>
      <vt:lpstr>Nera della Verzasca  </vt:lpstr>
      <vt:lpstr> Progetto pilota per il recupero, la caratterizzazione e la valorizzazione del patrimonio genetico della  “caprina Nera di Verzasca”, razza  autoctona dell’alta provincia di Varese e del Canton Ticino </vt:lpstr>
      <vt:lpstr>Diapositiva 41</vt:lpstr>
      <vt:lpstr>Diapositiva 42</vt:lpstr>
      <vt:lpstr>Diapositiva 43</vt:lpstr>
      <vt:lpstr>Diapositiva 44</vt:lpstr>
      <vt:lpstr>Diapositiva 45</vt:lpstr>
      <vt:lpstr>Prodotti tipici</vt:lpstr>
      <vt:lpstr>formaggella del luinese:  tra  i prodotti tipici del territorio spicca la formaggella del luinese che  ha ottenuto la denominazione dop. </vt:lpstr>
      <vt:lpstr>Diapositiva 48</vt:lpstr>
      <vt:lpstr>Diapositiva 49</vt:lpstr>
      <vt:lpstr>Altri prodotti lattiero-caseari</vt:lpstr>
      <vt:lpstr>Derivati della carne</vt:lpstr>
      <vt:lpstr>Miele Varesino</vt:lpstr>
      <vt:lpstr>Castagno: l’albero del pane..</vt:lpstr>
      <vt:lpstr>Pranzo a Curiglia</vt:lpstr>
      <vt:lpstr>Diapositiva 55</vt:lpstr>
      <vt:lpstr>Diapositiva 56</vt:lpstr>
      <vt:lpstr>Diapositiva 57</vt:lpstr>
      <vt:lpstr>INCISIONI RUPESTRI</vt:lpstr>
      <vt:lpstr> Masso di Piero:  macigno con incisioni rupestri del 2000 a.C.</vt:lpstr>
      <vt:lpstr>Diapositiva 60</vt:lpstr>
      <vt:lpstr>Diapositiva 61</vt:lpstr>
      <vt:lpstr>Diapositiva 62</vt:lpstr>
      <vt:lpstr>Alcune foto</vt:lpstr>
      <vt:lpstr>Diapositiva 64</vt:lpstr>
      <vt:lpstr>LA FLORA E LA FAUNA DI MONTEVIASCO E CURIGLIA</vt:lpstr>
      <vt:lpstr>    La Val Veddasca occupa la parte più settentrionale della provincia di Varese e si presenta ancor oggi come una valle solitaria e selvaggia, dove notevoli sono le testimonianze della cultura rurale prealpina. La storia degli insediamenti umani nella valle è molto antica, dimostrata dal ritrovamento di graffiti preistorici. Interamente solcata dal torrente Giona, che dal monte Tamaro scende verso il lago Maggiore, la vallata non presenta vie di comunicazione tra i due versanti.  Il versante alla destra orografica del torrente Giona presenta numerosi piccoli paesi, tenuti in vita dalla tortuosa strada che da Maccagno conduce a Indemini, in territorio Elvetico: Veddo, Garabiolo, Cadero, Graglio, Armio, Lozzo, Biegno. Veddo ,che ha dato il nome alla valle, e Garabiolo sono oggi frazioni del comune di Maccagno, mentre Cadero, Graglio, Armio (sede comunale), Lozzo e Biegno hanno dato vita al Comune di Veddasca.  Sull'altro versante, invece, l'abbandono è molto più pronunciato e l'unico paese che è riuscito a mantenersi vitale è Curiglia con la stazione di Monteviasco, raggiungibili dall'unica strada proveniente da Dumenza. </vt:lpstr>
      <vt:lpstr>Diapositiva 67</vt:lpstr>
      <vt:lpstr> L’insediamento di Monteviasco risale ad un remoto passato rurale, precedente al quattordicesimo secolo. La caratteristica principale di questo antico borgo è la totale impossibilità di raggiungerlo con mezzi a motore. Lasciata l’automobile nei pressi di ponte Piero, nel fondo valle, è necessario percorrere uno splendido sentiero composto da oltre mille scalini che da tempo immemore collega il paese con il fondo valle. Unica concessione alla modernità, risalente a poco più di quindici anni fa, è una piccola teleferica che una volta all’ora permette a residenti e turisti di compiere la salita senza fatica. A centri di popolamento e di riorganizzazione di un paesaggio pastorale-agricolo assurgono, fin dai secoli dell’Alto Medioevo, i borghi inerpicati su per le erte  pendici, e appollaiati fin sui cocuzzoli montani. Questa forma d’insediamento era stata quella prevalente fra molte genti italiche in età anteriore alla conquista romana Nei territori montuosi, d’altro canto, le esigenze di una nomade pastorizia impongono il concentramento delle popolazioni in borghi inerpicati su per le alture site al centro di un territorio sottoposto a sfruttamento pastorale o, in modo più precario, agricolo. </vt:lpstr>
      <vt:lpstr> FLORA  </vt:lpstr>
      <vt:lpstr>CASTAGNO</vt:lpstr>
      <vt:lpstr>FIORI DELLA VALLE DEL LUINESE: </vt:lpstr>
      <vt:lpstr>La Fauna dei nostri monti</vt:lpstr>
      <vt:lpstr>Tra gli anfibi, da segnalare la presenza delle rane rosse (Rana temporaria, Rana dalmatina), della rana verde (Rana esculenta), del rospo (Bufo bufo), della raganella (Hyla arborea), della salamandra pezzata (Sala-mandra salamandra) e del tritone crestato (Triturus cristatus). Tra i rettili, l'aspide (Vipera aspis), molto importante per gli equilibri biologici ed eccessivamente temuta, la biscia dal collare (Natrix natrix), la natrice viperina (Natrix maura), il biacco (Coluber viridiflavus) e il ramarro (Lacerta viridis).  </vt:lpstr>
      <vt:lpstr>Animali della Fattoria</vt:lpstr>
      <vt:lpstr>Diapositiva 75</vt:lpstr>
      <vt:lpstr>Diapositiva 76</vt:lpstr>
      <vt:lpstr>Diapositiva 77</vt:lpstr>
      <vt:lpstr>La storia</vt:lpstr>
      <vt:lpstr>Ambiente </vt:lpstr>
      <vt:lpstr>Diapositiva 80</vt:lpstr>
      <vt:lpstr>   www.monteviasco.it   www.gruppoamicimonteviasco.it  http://it.wikipedia.org/wiki/Curiglia_con_Monteviasco  http://www.comuni-italiani.it/012/061/ http://www.iogirovagando.net/monteviasco01.htm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nostro percorso  verso Monteviasco, Piero e Curiglia</dc:title>
  <dc:creator>silvia.pacilio</dc:creator>
  <cp:lastModifiedBy>R C</cp:lastModifiedBy>
  <cp:revision>29</cp:revision>
  <dcterms:created xsi:type="dcterms:W3CDTF">2012-04-16T08:17:58Z</dcterms:created>
  <dcterms:modified xsi:type="dcterms:W3CDTF">2013-04-21T18:32:23Z</dcterms:modified>
</cp:coreProperties>
</file>